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726" y="-10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5"/>
            <a:ext cx="2918831" cy="493316"/>
          </a:xfrm>
          <a:prstGeom prst="rect">
            <a:avLst/>
          </a:prstGeom>
        </p:spPr>
        <p:txBody>
          <a:bodyPr vert="horz" lIns="91377" tIns="45691" rIns="91377" bIns="45691"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377" y="5"/>
            <a:ext cx="2918831" cy="493316"/>
          </a:xfrm>
          <a:prstGeom prst="rect">
            <a:avLst/>
          </a:prstGeom>
        </p:spPr>
        <p:txBody>
          <a:bodyPr vert="horz" lIns="91377" tIns="45691" rIns="91377" bIns="45691" rtlCol="0"/>
          <a:lstStyle>
            <a:lvl1pPr algn="r">
              <a:defRPr sz="1100"/>
            </a:lvl1pPr>
          </a:lstStyle>
          <a:p>
            <a:fld id="{D6377927-C9AE-44C8-B9F6-534EDB378ACA}" type="datetimeFigureOut">
              <a:rPr kumimoji="1" lang="ja-JP" altLang="en-US" smtClean="0"/>
              <a:t>2021/6/1</a:t>
            </a:fld>
            <a:endParaRPr kumimoji="1" lang="ja-JP" altLang="en-US"/>
          </a:p>
        </p:txBody>
      </p:sp>
      <p:sp>
        <p:nvSpPr>
          <p:cNvPr id="4" name="フッター プレースホルダー 3"/>
          <p:cNvSpPr>
            <a:spLocks noGrp="1"/>
          </p:cNvSpPr>
          <p:nvPr>
            <p:ph type="ftr" sz="quarter" idx="2"/>
          </p:nvPr>
        </p:nvSpPr>
        <p:spPr>
          <a:xfrm>
            <a:off x="9" y="9371286"/>
            <a:ext cx="2918831" cy="493316"/>
          </a:xfrm>
          <a:prstGeom prst="rect">
            <a:avLst/>
          </a:prstGeom>
        </p:spPr>
        <p:txBody>
          <a:bodyPr vert="horz" lIns="91377" tIns="45691" rIns="91377" bIns="45691"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377" y="9371286"/>
            <a:ext cx="2918831" cy="493316"/>
          </a:xfrm>
          <a:prstGeom prst="rect">
            <a:avLst/>
          </a:prstGeom>
        </p:spPr>
        <p:txBody>
          <a:bodyPr vert="horz" lIns="91377" tIns="45691" rIns="91377" bIns="45691" rtlCol="0" anchor="b"/>
          <a:lstStyle>
            <a:lvl1pPr algn="r">
              <a:defRPr sz="1100"/>
            </a:lvl1pPr>
          </a:lstStyle>
          <a:p>
            <a:fld id="{782858F8-CA21-40DF-9A58-D3521EA651E1}" type="slidenum">
              <a:rPr kumimoji="1" lang="ja-JP" altLang="en-US" smtClean="0"/>
              <a:t>‹#›</a:t>
            </a:fld>
            <a:endParaRPr kumimoji="1" lang="ja-JP" altLang="en-US"/>
          </a:p>
        </p:txBody>
      </p:sp>
    </p:spTree>
    <p:extLst>
      <p:ext uri="{BB962C8B-B14F-4D97-AF65-F5344CB8AC3E}">
        <p14:creationId xmlns:p14="http://schemas.microsoft.com/office/powerpoint/2010/main" val="209733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5"/>
            <a:ext cx="2918831" cy="493316"/>
          </a:xfrm>
          <a:prstGeom prst="rect">
            <a:avLst/>
          </a:prstGeom>
        </p:spPr>
        <p:txBody>
          <a:bodyPr vert="horz" lIns="91377" tIns="45691" rIns="91377" bIns="45691"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7" y="5"/>
            <a:ext cx="2918831" cy="493316"/>
          </a:xfrm>
          <a:prstGeom prst="rect">
            <a:avLst/>
          </a:prstGeom>
        </p:spPr>
        <p:txBody>
          <a:bodyPr vert="horz" lIns="91377" tIns="45691" rIns="91377" bIns="45691" rtlCol="0"/>
          <a:lstStyle>
            <a:lvl1pPr algn="r">
              <a:defRPr sz="1100"/>
            </a:lvl1pPr>
          </a:lstStyle>
          <a:p>
            <a:fld id="{956813CE-1DA7-4F29-8106-9C73C62A2852}" type="datetimeFigureOut">
              <a:rPr kumimoji="1" lang="ja-JP" altLang="en-US" smtClean="0"/>
              <a:t>2021/6/1</a:t>
            </a:fld>
            <a:endParaRPr kumimoji="1" lang="ja-JP" altLang="en-US"/>
          </a:p>
        </p:txBody>
      </p:sp>
      <p:sp>
        <p:nvSpPr>
          <p:cNvPr id="4" name="スライド イメージ プレースホルダー 3"/>
          <p:cNvSpPr>
            <a:spLocks noGrp="1" noRot="1" noChangeAspect="1"/>
          </p:cNvSpPr>
          <p:nvPr>
            <p:ph type="sldImg" idx="2"/>
          </p:nvPr>
        </p:nvSpPr>
        <p:spPr>
          <a:xfrm>
            <a:off x="900113" y="738188"/>
            <a:ext cx="4935537" cy="3702050"/>
          </a:xfrm>
          <a:prstGeom prst="rect">
            <a:avLst/>
          </a:prstGeom>
          <a:noFill/>
          <a:ln w="12700">
            <a:solidFill>
              <a:prstClr val="black"/>
            </a:solidFill>
          </a:ln>
        </p:spPr>
        <p:txBody>
          <a:bodyPr vert="horz" lIns="91377" tIns="45691" rIns="91377" bIns="45691" rtlCol="0" anchor="ctr"/>
          <a:lstStyle/>
          <a:p>
            <a:endParaRPr lang="ja-JP" altLang="en-US"/>
          </a:p>
        </p:txBody>
      </p:sp>
      <p:sp>
        <p:nvSpPr>
          <p:cNvPr id="5" name="ノート プレースホルダー 4"/>
          <p:cNvSpPr>
            <a:spLocks noGrp="1"/>
          </p:cNvSpPr>
          <p:nvPr>
            <p:ph type="body" sz="quarter" idx="3"/>
          </p:nvPr>
        </p:nvSpPr>
        <p:spPr>
          <a:xfrm>
            <a:off x="673582" y="4686507"/>
            <a:ext cx="5388609" cy="4439841"/>
          </a:xfrm>
          <a:prstGeom prst="rect">
            <a:avLst/>
          </a:prstGeom>
        </p:spPr>
        <p:txBody>
          <a:bodyPr vert="horz" lIns="91377" tIns="45691" rIns="91377" bIns="456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9" y="9371286"/>
            <a:ext cx="2918831" cy="493316"/>
          </a:xfrm>
          <a:prstGeom prst="rect">
            <a:avLst/>
          </a:prstGeom>
        </p:spPr>
        <p:txBody>
          <a:bodyPr vert="horz" lIns="91377" tIns="45691" rIns="91377" bIns="45691"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7" y="9371286"/>
            <a:ext cx="2918831" cy="493316"/>
          </a:xfrm>
          <a:prstGeom prst="rect">
            <a:avLst/>
          </a:prstGeom>
        </p:spPr>
        <p:txBody>
          <a:bodyPr vert="horz" lIns="91377" tIns="45691" rIns="91377" bIns="45691" rtlCol="0" anchor="b"/>
          <a:lstStyle>
            <a:lvl1pPr algn="r">
              <a:defRPr sz="1100"/>
            </a:lvl1pPr>
          </a:lstStyle>
          <a:p>
            <a:fld id="{C256B1DD-4EE9-4870-BD2C-00695AA0B729}" type="slidenum">
              <a:rPr kumimoji="1" lang="ja-JP" altLang="en-US" smtClean="0"/>
              <a:t>‹#›</a:t>
            </a:fld>
            <a:endParaRPr kumimoji="1" lang="ja-JP" altLang="en-US"/>
          </a:p>
        </p:txBody>
      </p:sp>
    </p:spTree>
    <p:extLst>
      <p:ext uri="{BB962C8B-B14F-4D97-AF65-F5344CB8AC3E}">
        <p14:creationId xmlns:p14="http://schemas.microsoft.com/office/powerpoint/2010/main" val="690145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256B1DD-4EE9-4870-BD2C-00695AA0B729}" type="slidenum">
              <a:rPr kumimoji="1" lang="ja-JP" altLang="en-US" smtClean="0"/>
              <a:t>1</a:t>
            </a:fld>
            <a:endParaRPr kumimoji="1" lang="ja-JP" altLang="en-US"/>
          </a:p>
        </p:txBody>
      </p:sp>
    </p:spTree>
    <p:extLst>
      <p:ext uri="{BB962C8B-B14F-4D97-AF65-F5344CB8AC3E}">
        <p14:creationId xmlns:p14="http://schemas.microsoft.com/office/powerpoint/2010/main" val="3783272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256B1DD-4EE9-4870-BD2C-00695AA0B729}" type="slidenum">
              <a:rPr kumimoji="1" lang="ja-JP" altLang="en-US" smtClean="0"/>
              <a:t>2</a:t>
            </a:fld>
            <a:endParaRPr kumimoji="1" lang="ja-JP" altLang="en-US"/>
          </a:p>
        </p:txBody>
      </p:sp>
    </p:spTree>
    <p:extLst>
      <p:ext uri="{BB962C8B-B14F-4D97-AF65-F5344CB8AC3E}">
        <p14:creationId xmlns:p14="http://schemas.microsoft.com/office/powerpoint/2010/main" val="33797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877627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214546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2901982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341391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322092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34627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3287379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3092740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2037926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6669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5BFEA0-1575-4458-B12D-69948555E7E3}" type="datetimeFigureOut">
              <a:rPr kumimoji="1" lang="ja-JP" altLang="en-US" smtClean="0"/>
              <a:t>2021/6/1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1088249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BFEA0-1575-4458-B12D-69948555E7E3}" type="datetimeFigureOut">
              <a:rPr kumimoji="1" lang="ja-JP" altLang="en-US" smtClean="0"/>
              <a:t>2021/6/1</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9039B-653E-40D9-A12E-B1A38F8FE6E2}" type="slidenum">
              <a:rPr kumimoji="1" lang="ja-JP" altLang="en-US" smtClean="0"/>
              <a:t>‹#›</a:t>
            </a:fld>
            <a:endParaRPr kumimoji="1" lang="ja-JP" altLang="en-US"/>
          </a:p>
        </p:txBody>
      </p:sp>
    </p:spTree>
    <p:extLst>
      <p:ext uri="{BB962C8B-B14F-4D97-AF65-F5344CB8AC3E}">
        <p14:creationId xmlns:p14="http://schemas.microsoft.com/office/powerpoint/2010/main" val="188418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230783"/>
            <a:ext cx="7920880" cy="1470025"/>
          </a:xfrm>
        </p:spPr>
        <p:txBody>
          <a:bodyPr>
            <a:normAutofit/>
          </a:bodyPr>
          <a:lstStyle/>
          <a:p>
            <a:pPr algn="dist"/>
            <a:r>
              <a:rPr kumimoji="1" lang="ja-JP" altLang="en-US" sz="6000" dirty="0"/>
              <a:t>社務時間のお知らせ</a:t>
            </a:r>
          </a:p>
        </p:txBody>
      </p:sp>
      <p:sp>
        <p:nvSpPr>
          <p:cNvPr id="4" name="テキスト ボックス 3"/>
          <p:cNvSpPr txBox="1"/>
          <p:nvPr/>
        </p:nvSpPr>
        <p:spPr>
          <a:xfrm>
            <a:off x="1259632" y="2994531"/>
            <a:ext cx="2120792" cy="707886"/>
          </a:xfrm>
          <a:prstGeom prst="rect">
            <a:avLst/>
          </a:prstGeom>
          <a:noFill/>
        </p:spPr>
        <p:txBody>
          <a:bodyPr wrap="square" rtlCol="0">
            <a:spAutoFit/>
          </a:bodyPr>
          <a:lstStyle/>
          <a:p>
            <a:r>
              <a:rPr kumimoji="1" lang="ja-JP" altLang="en-US" sz="2400" b="1" dirty="0"/>
              <a:t>授与所 受付</a:t>
            </a:r>
            <a:br>
              <a:rPr kumimoji="1" lang="en-US" altLang="ja-JP" sz="2400" b="1" dirty="0"/>
            </a:br>
            <a:r>
              <a:rPr kumimoji="1" lang="ja-JP" altLang="en-US" sz="1600" dirty="0"/>
              <a:t>（お守り</a:t>
            </a:r>
            <a:r>
              <a:rPr lang="ja-JP" altLang="en-US" sz="1600" dirty="0"/>
              <a:t>／</a:t>
            </a:r>
            <a:r>
              <a:rPr kumimoji="1" lang="ja-JP" altLang="en-US" sz="1600" dirty="0"/>
              <a:t>御朱印等）</a:t>
            </a:r>
          </a:p>
        </p:txBody>
      </p:sp>
      <p:sp>
        <p:nvSpPr>
          <p:cNvPr id="5" name="テキスト ボックス 4"/>
          <p:cNvSpPr txBox="1"/>
          <p:nvPr/>
        </p:nvSpPr>
        <p:spPr>
          <a:xfrm>
            <a:off x="1259633" y="3787886"/>
            <a:ext cx="1902260" cy="461665"/>
          </a:xfrm>
          <a:prstGeom prst="rect">
            <a:avLst/>
          </a:prstGeom>
          <a:noFill/>
        </p:spPr>
        <p:txBody>
          <a:bodyPr wrap="square" rtlCol="0">
            <a:spAutoFit/>
          </a:bodyPr>
          <a:lstStyle/>
          <a:p>
            <a:r>
              <a:rPr kumimoji="1" lang="ja-JP" altLang="en-US" sz="2400" b="1" dirty="0"/>
              <a:t>御祈祷 受付</a:t>
            </a:r>
          </a:p>
        </p:txBody>
      </p:sp>
      <p:sp>
        <p:nvSpPr>
          <p:cNvPr id="6" name="テキスト ボックス 5"/>
          <p:cNvSpPr txBox="1"/>
          <p:nvPr/>
        </p:nvSpPr>
        <p:spPr>
          <a:xfrm>
            <a:off x="3812473" y="2994532"/>
            <a:ext cx="3855985" cy="461665"/>
          </a:xfrm>
          <a:prstGeom prst="rect">
            <a:avLst/>
          </a:prstGeom>
          <a:noFill/>
        </p:spPr>
        <p:txBody>
          <a:bodyPr wrap="square" rtlCol="0">
            <a:spAutoFit/>
          </a:bodyPr>
          <a:lstStyle/>
          <a:p>
            <a:r>
              <a:rPr lang="en-US" altLang="ja-JP" sz="2400" b="1" dirty="0"/>
              <a:t>8</a:t>
            </a:r>
            <a:r>
              <a:rPr lang="ja-JP" altLang="en-US" sz="2400" b="1" dirty="0"/>
              <a:t>：</a:t>
            </a:r>
            <a:r>
              <a:rPr lang="en-US" altLang="ja-JP" sz="2400" b="1" dirty="0"/>
              <a:t>30</a:t>
            </a:r>
            <a:r>
              <a:rPr lang="ja-JP" altLang="en-US" sz="2400" b="1" dirty="0"/>
              <a:t>　～　</a:t>
            </a:r>
            <a:r>
              <a:rPr lang="en-US" altLang="ja-JP" sz="2400" b="1" dirty="0"/>
              <a:t>16</a:t>
            </a:r>
            <a:r>
              <a:rPr lang="ja-JP" altLang="en-US" sz="2400" b="1" dirty="0"/>
              <a:t>：</a:t>
            </a:r>
            <a:r>
              <a:rPr lang="en-US" altLang="ja-JP" sz="2400" b="1" dirty="0"/>
              <a:t>30</a:t>
            </a:r>
            <a:r>
              <a:rPr lang="ja-JP" altLang="en-US" sz="2400" dirty="0"/>
              <a:t>　</a:t>
            </a:r>
            <a:endParaRPr kumimoji="1" lang="ja-JP" altLang="en-US" sz="2400" dirty="0"/>
          </a:p>
        </p:txBody>
      </p:sp>
      <p:sp>
        <p:nvSpPr>
          <p:cNvPr id="7" name="テキスト ボックス 6"/>
          <p:cNvSpPr txBox="1"/>
          <p:nvPr/>
        </p:nvSpPr>
        <p:spPr>
          <a:xfrm>
            <a:off x="3812472" y="3648700"/>
            <a:ext cx="4935992" cy="1005403"/>
          </a:xfrm>
          <a:prstGeom prst="rect">
            <a:avLst/>
          </a:prstGeom>
          <a:noFill/>
        </p:spPr>
        <p:txBody>
          <a:bodyPr wrap="square" rtlCol="0">
            <a:spAutoFit/>
          </a:bodyPr>
          <a:lstStyle/>
          <a:p>
            <a:pPr>
              <a:lnSpc>
                <a:spcPct val="150000"/>
              </a:lnSpc>
            </a:pPr>
            <a:r>
              <a:rPr kumimoji="1" lang="en-US" altLang="ja-JP" sz="2400" b="1" dirty="0"/>
              <a:t>9</a:t>
            </a:r>
            <a:r>
              <a:rPr kumimoji="1" lang="ja-JP" altLang="en-US" sz="2400" b="1" dirty="0"/>
              <a:t>：</a:t>
            </a:r>
            <a:r>
              <a:rPr kumimoji="1" lang="en-US" altLang="ja-JP" sz="2400" b="1" dirty="0"/>
              <a:t>00</a:t>
            </a:r>
            <a:r>
              <a:rPr kumimoji="1" lang="ja-JP" altLang="en-US" sz="2400" b="1" dirty="0"/>
              <a:t>／</a:t>
            </a:r>
            <a:r>
              <a:rPr kumimoji="1" lang="en-US" altLang="ja-JP" sz="2400" b="1" dirty="0"/>
              <a:t>11</a:t>
            </a:r>
            <a:r>
              <a:rPr kumimoji="1" lang="ja-JP" altLang="en-US" sz="2400" b="1" dirty="0"/>
              <a:t>：</a:t>
            </a:r>
            <a:r>
              <a:rPr kumimoji="1" lang="en-US" altLang="ja-JP" sz="2400" b="1" dirty="0"/>
              <a:t>00</a:t>
            </a:r>
            <a:r>
              <a:rPr kumimoji="1" lang="ja-JP" altLang="en-US" sz="2400" b="1" dirty="0"/>
              <a:t>／</a:t>
            </a:r>
            <a:r>
              <a:rPr kumimoji="1" lang="en-US" altLang="ja-JP" sz="2400" b="1" dirty="0"/>
              <a:t>14</a:t>
            </a:r>
            <a:r>
              <a:rPr kumimoji="1" lang="ja-JP" altLang="en-US" sz="2400" b="1" dirty="0"/>
              <a:t>：</a:t>
            </a:r>
            <a:r>
              <a:rPr kumimoji="1" lang="en-US" altLang="ja-JP" sz="2400" b="1" dirty="0"/>
              <a:t>00</a:t>
            </a:r>
            <a:r>
              <a:rPr kumimoji="1" lang="ja-JP" altLang="en-US" sz="2400" b="1" dirty="0"/>
              <a:t>／</a:t>
            </a:r>
            <a:r>
              <a:rPr kumimoji="1" lang="en-US" altLang="ja-JP" sz="2400" b="1" dirty="0"/>
              <a:t>16</a:t>
            </a:r>
            <a:r>
              <a:rPr kumimoji="1" lang="ja-JP" altLang="en-US" sz="2400" b="1" dirty="0"/>
              <a:t>：</a:t>
            </a:r>
            <a:r>
              <a:rPr kumimoji="1" lang="en-US" altLang="ja-JP" sz="2400" b="1" dirty="0"/>
              <a:t>00</a:t>
            </a:r>
          </a:p>
          <a:p>
            <a:pPr>
              <a:lnSpc>
                <a:spcPts val="1440"/>
              </a:lnSpc>
            </a:pPr>
            <a:r>
              <a:rPr lang="ja-JP" altLang="en-US" sz="1200" dirty="0"/>
              <a:t>ご予約の上、</a:t>
            </a:r>
            <a:r>
              <a:rPr lang="en-US" altLang="ja-JP" sz="1200" dirty="0"/>
              <a:t>15</a:t>
            </a:r>
            <a:r>
              <a:rPr lang="ja-JP" altLang="en-US" sz="1200" dirty="0"/>
              <a:t>分前までにお越しください。</a:t>
            </a:r>
            <a:endParaRPr lang="en-US" altLang="ja-JP" sz="1200" dirty="0"/>
          </a:p>
          <a:p>
            <a:pPr>
              <a:lnSpc>
                <a:spcPts val="1440"/>
              </a:lnSpc>
            </a:pPr>
            <a:endParaRPr kumimoji="1" lang="ja-JP" altLang="en-US" sz="1200" dirty="0">
              <a:solidFill>
                <a:srgbClr val="FF0000"/>
              </a:solidFill>
            </a:endParaRPr>
          </a:p>
        </p:txBody>
      </p:sp>
      <p:sp>
        <p:nvSpPr>
          <p:cNvPr id="8" name="テキスト ボックス 7"/>
          <p:cNvSpPr txBox="1"/>
          <p:nvPr/>
        </p:nvSpPr>
        <p:spPr>
          <a:xfrm>
            <a:off x="1331640" y="4730368"/>
            <a:ext cx="6634634" cy="369332"/>
          </a:xfrm>
          <a:prstGeom prst="rect">
            <a:avLst/>
          </a:prstGeom>
          <a:noFill/>
        </p:spPr>
        <p:txBody>
          <a:bodyPr wrap="square" rtlCol="0">
            <a:spAutoFit/>
          </a:bodyPr>
          <a:lstStyle/>
          <a:p>
            <a:pPr algn="dist"/>
            <a:r>
              <a:rPr kumimoji="1" lang="ja-JP" altLang="en-US" dirty="0"/>
              <a:t>神社参拝は上記時間外でも可能です </a:t>
            </a:r>
            <a:r>
              <a:rPr lang="ja-JP" altLang="en-US" sz="1400" dirty="0"/>
              <a:t>（但し正面開扉は </a:t>
            </a:r>
            <a:r>
              <a:rPr lang="en-US" altLang="ja-JP" sz="1400" dirty="0"/>
              <a:t>8</a:t>
            </a:r>
            <a:r>
              <a:rPr lang="ja-JP" altLang="en-US" sz="1400" dirty="0"/>
              <a:t>：</a:t>
            </a:r>
            <a:r>
              <a:rPr lang="en-US" altLang="ja-JP" sz="1400" dirty="0"/>
              <a:t>00</a:t>
            </a:r>
            <a:r>
              <a:rPr lang="ja-JP" altLang="en-US" sz="1400" dirty="0"/>
              <a:t> ～ </a:t>
            </a:r>
            <a:r>
              <a:rPr lang="en-US" altLang="ja-JP" sz="1400" dirty="0"/>
              <a:t>16</a:t>
            </a:r>
            <a:r>
              <a:rPr lang="ja-JP" altLang="en-US" sz="1400" dirty="0"/>
              <a:t>：</a:t>
            </a:r>
            <a:r>
              <a:rPr lang="en-US" altLang="ja-JP" sz="1400" dirty="0"/>
              <a:t>30</a:t>
            </a:r>
            <a:r>
              <a:rPr lang="ja-JP" altLang="en-US" sz="1400" dirty="0"/>
              <a:t>　）</a:t>
            </a:r>
            <a:endParaRPr kumimoji="1" lang="ja-JP" altLang="en-US" sz="1400" dirty="0"/>
          </a:p>
        </p:txBody>
      </p:sp>
      <p:sp>
        <p:nvSpPr>
          <p:cNvPr id="9" name="テキスト ボックス 8"/>
          <p:cNvSpPr txBox="1"/>
          <p:nvPr/>
        </p:nvSpPr>
        <p:spPr>
          <a:xfrm>
            <a:off x="1259633" y="1700808"/>
            <a:ext cx="6552727" cy="1138773"/>
          </a:xfrm>
          <a:prstGeom prst="rect">
            <a:avLst/>
          </a:prstGeom>
          <a:noFill/>
        </p:spPr>
        <p:txBody>
          <a:bodyPr wrap="square" rtlCol="0">
            <a:spAutoFit/>
          </a:bodyPr>
          <a:lstStyle/>
          <a:p>
            <a:pPr algn="dist"/>
            <a:r>
              <a:rPr kumimoji="1" lang="ja-JP" altLang="en-US" sz="2800" dirty="0"/>
              <a:t>毎週</a:t>
            </a:r>
            <a:r>
              <a:rPr kumimoji="1" lang="ja-JP" altLang="en-US" sz="4000" dirty="0"/>
              <a:t> </a:t>
            </a:r>
            <a:r>
              <a:rPr kumimoji="1" lang="ja-JP" altLang="en-US" sz="5400" b="1" u="sng" dirty="0">
                <a:solidFill>
                  <a:srgbClr val="92D050"/>
                </a:solidFill>
              </a:rPr>
              <a:t>水曜日 </a:t>
            </a:r>
            <a:r>
              <a:rPr lang="ja-JP" altLang="en-US" sz="5400" b="1" u="sng" dirty="0">
                <a:solidFill>
                  <a:srgbClr val="92D050"/>
                </a:solidFill>
              </a:rPr>
              <a:t>休務日</a:t>
            </a:r>
            <a:endParaRPr lang="en-US" altLang="ja-JP" sz="5400" b="1" u="sng" dirty="0">
              <a:solidFill>
                <a:srgbClr val="92D050"/>
              </a:solidFill>
            </a:endParaRPr>
          </a:p>
          <a:p>
            <a:pPr algn="dist"/>
            <a:r>
              <a:rPr lang="ja-JP" altLang="en-US" sz="1400" b="1" dirty="0">
                <a:solidFill>
                  <a:srgbClr val="FF0000"/>
                </a:solidFill>
              </a:rPr>
              <a:t>お守り、御朱印等の頒布や御祈祷の受付が休みになります</a:t>
            </a:r>
            <a:endParaRPr kumimoji="1" lang="ja-JP" altLang="en-US" sz="1400" b="1" dirty="0">
              <a:solidFill>
                <a:srgbClr val="FF0000"/>
              </a:solidFill>
            </a:endParaRPr>
          </a:p>
        </p:txBody>
      </p:sp>
      <p:sp>
        <p:nvSpPr>
          <p:cNvPr id="11" name="テキスト ボックス 10"/>
          <p:cNvSpPr txBox="1"/>
          <p:nvPr/>
        </p:nvSpPr>
        <p:spPr>
          <a:xfrm>
            <a:off x="1619672" y="5243716"/>
            <a:ext cx="5776338" cy="1569660"/>
          </a:xfrm>
          <a:prstGeom prst="rect">
            <a:avLst/>
          </a:prstGeom>
          <a:noFill/>
        </p:spPr>
        <p:txBody>
          <a:bodyPr wrap="square" rtlCol="0">
            <a:spAutoFit/>
          </a:bodyPr>
          <a:lstStyle/>
          <a:p>
            <a:pPr>
              <a:lnSpc>
                <a:spcPct val="150000"/>
              </a:lnSpc>
            </a:pPr>
            <a:r>
              <a:rPr lang="ja-JP" altLang="en-US" sz="1200" dirty="0"/>
              <a:t>ねぶた祭や正月等の行事、恒例祭典日が休務日に重なる場合は変更の場合もあります。</a:t>
            </a:r>
            <a:endParaRPr lang="en-US" altLang="ja-JP" sz="1200" dirty="0"/>
          </a:p>
          <a:p>
            <a:pPr>
              <a:lnSpc>
                <a:spcPct val="150000"/>
              </a:lnSpc>
            </a:pPr>
            <a:r>
              <a:rPr lang="ja-JP" altLang="en-US" sz="1200" dirty="0"/>
              <a:t>自然災害、社務都合により急遽変更になる場合もあります。</a:t>
            </a:r>
            <a:endParaRPr lang="en-US" altLang="ja-JP" sz="1200" dirty="0"/>
          </a:p>
          <a:p>
            <a:pPr>
              <a:lnSpc>
                <a:spcPct val="150000"/>
              </a:lnSpc>
            </a:pPr>
            <a:r>
              <a:rPr lang="ja-JP" altLang="en-US" sz="1200" dirty="0"/>
              <a:t>休務日以外でも祭典の都合により御祈祷をお受け出来ない場合があります。</a:t>
            </a:r>
            <a:endParaRPr lang="en-US" altLang="ja-JP" sz="1200" dirty="0"/>
          </a:p>
          <a:p>
            <a:pPr>
              <a:lnSpc>
                <a:spcPct val="150000"/>
              </a:lnSpc>
            </a:pPr>
            <a:r>
              <a:rPr lang="ja-JP" altLang="en-US" sz="1200" dirty="0"/>
              <a:t>人形供養感謝祭（毎月</a:t>
            </a:r>
            <a:r>
              <a:rPr lang="en-US" altLang="ja-JP" sz="1200" dirty="0"/>
              <a:t>15</a:t>
            </a:r>
            <a:r>
              <a:rPr lang="ja-JP" altLang="en-US" sz="1200" dirty="0"/>
              <a:t>日）が休務日の場合、翌</a:t>
            </a:r>
            <a:r>
              <a:rPr lang="en-US" altLang="ja-JP" sz="1200" dirty="0"/>
              <a:t>16</a:t>
            </a:r>
            <a:r>
              <a:rPr lang="ja-JP" altLang="en-US" sz="1200" dirty="0"/>
              <a:t>日へ変更となります。</a:t>
            </a:r>
            <a:endParaRPr lang="en-US" altLang="ja-JP" sz="1200" dirty="0"/>
          </a:p>
          <a:p>
            <a:pPr>
              <a:lnSpc>
                <a:spcPct val="200000"/>
              </a:lnSpc>
            </a:pPr>
            <a:endParaRPr lang="ja-JP" altLang="en-US" sz="1200" dirty="0"/>
          </a:p>
        </p:txBody>
      </p:sp>
      <p:sp>
        <p:nvSpPr>
          <p:cNvPr id="3" name="テキスト ボックス 2"/>
          <p:cNvSpPr txBox="1"/>
          <p:nvPr/>
        </p:nvSpPr>
        <p:spPr>
          <a:xfrm>
            <a:off x="3812473" y="3428787"/>
            <a:ext cx="3855985" cy="276999"/>
          </a:xfrm>
          <a:prstGeom prst="rect">
            <a:avLst/>
          </a:prstGeom>
          <a:noFill/>
        </p:spPr>
        <p:txBody>
          <a:bodyPr wrap="square" rtlCol="0">
            <a:spAutoFit/>
          </a:bodyPr>
          <a:lstStyle/>
          <a:p>
            <a:r>
              <a:rPr kumimoji="1" lang="en-US" altLang="ja-JP" sz="1200" dirty="0"/>
              <a:t>12</a:t>
            </a:r>
            <a:r>
              <a:rPr kumimoji="1" lang="ja-JP" altLang="en-US" sz="1200" dirty="0"/>
              <a:t>月</a:t>
            </a:r>
            <a:r>
              <a:rPr kumimoji="1" lang="en-US" altLang="ja-JP" sz="1200" dirty="0"/>
              <a:t>31</a:t>
            </a:r>
            <a:r>
              <a:rPr kumimoji="1" lang="ja-JP" altLang="en-US" sz="1200" dirty="0"/>
              <a:t>日～</a:t>
            </a:r>
            <a:r>
              <a:rPr kumimoji="1" lang="en-US" altLang="ja-JP" sz="1200" dirty="0"/>
              <a:t>1</a:t>
            </a:r>
            <a:r>
              <a:rPr kumimoji="1" lang="ja-JP" altLang="en-US" sz="1200" dirty="0"/>
              <a:t>月</a:t>
            </a:r>
            <a:r>
              <a:rPr lang="en-US" altLang="ja-JP" sz="1200" dirty="0"/>
              <a:t>5</a:t>
            </a:r>
            <a:r>
              <a:rPr kumimoji="1" lang="ja-JP" altLang="en-US" sz="1200" dirty="0"/>
              <a:t>日は受付時間が異なります。</a:t>
            </a:r>
          </a:p>
        </p:txBody>
      </p:sp>
    </p:spTree>
    <p:extLst>
      <p:ext uri="{BB962C8B-B14F-4D97-AF65-F5344CB8AC3E}">
        <p14:creationId xmlns:p14="http://schemas.microsoft.com/office/powerpoint/2010/main" val="4016323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5820685" y="6309320"/>
            <a:ext cx="3143803" cy="369332"/>
          </a:xfrm>
          <a:prstGeom prst="rect">
            <a:avLst/>
          </a:prstGeom>
          <a:noFill/>
        </p:spPr>
        <p:txBody>
          <a:bodyPr wrap="square" rtlCol="0">
            <a:spAutoFit/>
          </a:bodyPr>
          <a:lstStyle/>
          <a:p>
            <a:r>
              <a:rPr kumimoji="1" lang="ja-JP" altLang="en-US" dirty="0">
                <a:solidFill>
                  <a:srgbClr val="92D050"/>
                </a:solidFill>
              </a:rPr>
              <a:t>■ </a:t>
            </a:r>
            <a:r>
              <a:rPr kumimoji="1" lang="ja-JP" altLang="en-US" sz="1400" dirty="0"/>
              <a:t>休務日（</a:t>
            </a:r>
            <a:r>
              <a:rPr lang="ja-JP" altLang="en-US" sz="1400" dirty="0"/>
              <a:t>授与所／御祈祷</a:t>
            </a:r>
            <a:r>
              <a:rPr kumimoji="1" lang="ja-JP" altLang="en-US" sz="1400" dirty="0"/>
              <a:t>）</a:t>
            </a:r>
          </a:p>
        </p:txBody>
      </p:sp>
      <p:sp>
        <p:nvSpPr>
          <p:cNvPr id="16" name="テキスト ボックス 15"/>
          <p:cNvSpPr txBox="1"/>
          <p:nvPr/>
        </p:nvSpPr>
        <p:spPr>
          <a:xfrm>
            <a:off x="4932040" y="159023"/>
            <a:ext cx="2304256" cy="461665"/>
          </a:xfrm>
          <a:prstGeom prst="rect">
            <a:avLst/>
          </a:prstGeom>
          <a:noFill/>
        </p:spPr>
        <p:txBody>
          <a:bodyPr wrap="square" rtlCol="0">
            <a:spAutoFit/>
          </a:bodyPr>
          <a:lstStyle/>
          <a:p>
            <a:r>
              <a:rPr lang="ja-JP" altLang="en-US" sz="2400" dirty="0"/>
              <a:t>令和</a:t>
            </a:r>
            <a:r>
              <a:rPr lang="en-US" altLang="ja-JP" sz="2400" dirty="0"/>
              <a:t>3</a:t>
            </a:r>
            <a:r>
              <a:rPr kumimoji="1" lang="ja-JP" altLang="en-US" sz="2400" dirty="0"/>
              <a:t>年  </a:t>
            </a:r>
            <a:r>
              <a:rPr kumimoji="1" lang="en-US" altLang="ja-JP" sz="2400" dirty="0"/>
              <a:t>7</a:t>
            </a:r>
            <a:r>
              <a:rPr kumimoji="1" lang="ja-JP" altLang="en-US" sz="2400" dirty="0"/>
              <a:t>月</a:t>
            </a:r>
          </a:p>
        </p:txBody>
      </p:sp>
      <p:sp>
        <p:nvSpPr>
          <p:cNvPr id="15" name="テキスト ボックス 14"/>
          <p:cNvSpPr txBox="1"/>
          <p:nvPr/>
        </p:nvSpPr>
        <p:spPr>
          <a:xfrm>
            <a:off x="1075480" y="3212976"/>
            <a:ext cx="2304256" cy="461665"/>
          </a:xfrm>
          <a:prstGeom prst="rect">
            <a:avLst/>
          </a:prstGeom>
          <a:noFill/>
        </p:spPr>
        <p:txBody>
          <a:bodyPr wrap="square" rtlCol="0">
            <a:spAutoFit/>
          </a:bodyPr>
          <a:lstStyle/>
          <a:p>
            <a:r>
              <a:rPr lang="ja-JP" altLang="en-US" sz="2400" dirty="0"/>
              <a:t>令和</a:t>
            </a:r>
            <a:r>
              <a:rPr lang="en-US" altLang="ja-JP" sz="2400" dirty="0"/>
              <a:t>3</a:t>
            </a:r>
            <a:r>
              <a:rPr lang="ja-JP" altLang="en-US" sz="2400" dirty="0"/>
              <a:t>年</a:t>
            </a:r>
            <a:r>
              <a:rPr kumimoji="1" lang="ja-JP" altLang="en-US" sz="2400" dirty="0"/>
              <a:t>  </a:t>
            </a:r>
            <a:r>
              <a:rPr kumimoji="1" lang="en-US" altLang="ja-JP" sz="2400" dirty="0"/>
              <a:t>8</a:t>
            </a:r>
            <a:r>
              <a:rPr kumimoji="1" lang="ja-JP" altLang="en-US" sz="2400" dirty="0"/>
              <a:t>月</a:t>
            </a:r>
          </a:p>
        </p:txBody>
      </p:sp>
      <p:sp>
        <p:nvSpPr>
          <p:cNvPr id="12" name="テキスト ボックス 11"/>
          <p:cNvSpPr txBox="1"/>
          <p:nvPr/>
        </p:nvSpPr>
        <p:spPr>
          <a:xfrm>
            <a:off x="1075480" y="159023"/>
            <a:ext cx="2304256" cy="461665"/>
          </a:xfrm>
          <a:prstGeom prst="rect">
            <a:avLst/>
          </a:prstGeom>
          <a:noFill/>
        </p:spPr>
        <p:txBody>
          <a:bodyPr wrap="square" rtlCol="0">
            <a:spAutoFit/>
          </a:bodyPr>
          <a:lstStyle/>
          <a:p>
            <a:r>
              <a:rPr lang="ja-JP" altLang="en-US" sz="2400" dirty="0"/>
              <a:t>令和</a:t>
            </a:r>
            <a:r>
              <a:rPr lang="en-US" altLang="ja-JP" sz="2400" dirty="0"/>
              <a:t>3</a:t>
            </a:r>
            <a:r>
              <a:rPr lang="ja-JP" altLang="en-US" sz="2400" dirty="0"/>
              <a:t>年</a:t>
            </a:r>
            <a:r>
              <a:rPr kumimoji="1" lang="ja-JP" altLang="en-US" sz="2400" dirty="0"/>
              <a:t>  </a:t>
            </a:r>
            <a:r>
              <a:rPr kumimoji="1" lang="en-US" altLang="ja-JP" sz="2400" dirty="0"/>
              <a:t>6</a:t>
            </a:r>
            <a:r>
              <a:rPr kumimoji="1" lang="ja-JP" altLang="en-US" sz="2400" dirty="0"/>
              <a:t>月</a:t>
            </a:r>
          </a:p>
        </p:txBody>
      </p:sp>
      <p:graphicFrame>
        <p:nvGraphicFramePr>
          <p:cNvPr id="14" name="コンテンツ プレースホルダー 3"/>
          <p:cNvGraphicFramePr>
            <a:graphicFrameLocks/>
          </p:cNvGraphicFramePr>
          <p:nvPr>
            <p:extLst>
              <p:ext uri="{D42A27DB-BD31-4B8C-83A1-F6EECF244321}">
                <p14:modId xmlns:p14="http://schemas.microsoft.com/office/powerpoint/2010/main" val="4022852379"/>
              </p:ext>
            </p:extLst>
          </p:nvPr>
        </p:nvGraphicFramePr>
        <p:xfrm>
          <a:off x="4967809" y="620688"/>
          <a:ext cx="3060575" cy="2488854"/>
        </p:xfrm>
        <a:graphic>
          <a:graphicData uri="http://schemas.openxmlformats.org/drawingml/2006/table">
            <a:tbl>
              <a:tblPr firstRow="1" bandRow="1">
                <a:tableStyleId>{5940675A-B579-460E-94D1-54222C63F5DA}</a:tableStyleId>
              </a:tblPr>
              <a:tblGrid>
                <a:gridCol w="437225">
                  <a:extLst>
                    <a:ext uri="{9D8B030D-6E8A-4147-A177-3AD203B41FA5}">
                      <a16:colId xmlns:a16="http://schemas.microsoft.com/office/drawing/2014/main" val="20000"/>
                    </a:ext>
                  </a:extLst>
                </a:gridCol>
                <a:gridCol w="437225">
                  <a:extLst>
                    <a:ext uri="{9D8B030D-6E8A-4147-A177-3AD203B41FA5}">
                      <a16:colId xmlns:a16="http://schemas.microsoft.com/office/drawing/2014/main" val="20001"/>
                    </a:ext>
                  </a:extLst>
                </a:gridCol>
                <a:gridCol w="437225">
                  <a:extLst>
                    <a:ext uri="{9D8B030D-6E8A-4147-A177-3AD203B41FA5}">
                      <a16:colId xmlns:a16="http://schemas.microsoft.com/office/drawing/2014/main" val="20002"/>
                    </a:ext>
                  </a:extLst>
                </a:gridCol>
                <a:gridCol w="437225">
                  <a:extLst>
                    <a:ext uri="{9D8B030D-6E8A-4147-A177-3AD203B41FA5}">
                      <a16:colId xmlns:a16="http://schemas.microsoft.com/office/drawing/2014/main" val="20003"/>
                    </a:ext>
                  </a:extLst>
                </a:gridCol>
                <a:gridCol w="437225">
                  <a:extLst>
                    <a:ext uri="{9D8B030D-6E8A-4147-A177-3AD203B41FA5}">
                      <a16:colId xmlns:a16="http://schemas.microsoft.com/office/drawing/2014/main" val="20004"/>
                    </a:ext>
                  </a:extLst>
                </a:gridCol>
                <a:gridCol w="437225">
                  <a:extLst>
                    <a:ext uri="{9D8B030D-6E8A-4147-A177-3AD203B41FA5}">
                      <a16:colId xmlns:a16="http://schemas.microsoft.com/office/drawing/2014/main" val="20005"/>
                    </a:ext>
                  </a:extLst>
                </a:gridCol>
                <a:gridCol w="437225">
                  <a:extLst>
                    <a:ext uri="{9D8B030D-6E8A-4147-A177-3AD203B41FA5}">
                      <a16:colId xmlns:a16="http://schemas.microsoft.com/office/drawing/2014/main" val="20006"/>
                    </a:ext>
                  </a:extLst>
                </a:gridCol>
              </a:tblGrid>
              <a:tr h="400607">
                <a:tc>
                  <a:txBody>
                    <a:bodyPr/>
                    <a:lstStyle/>
                    <a:p>
                      <a:pPr algn="ctr"/>
                      <a:r>
                        <a:rPr kumimoji="1" lang="ja-JP" altLang="en-US" sz="1500" b="1" dirty="0">
                          <a:solidFill>
                            <a:srgbClr val="FF0000"/>
                          </a:solidFill>
                        </a:rPr>
                        <a:t>日</a:t>
                      </a:r>
                      <a:endParaRPr kumimoji="1" lang="en-US" altLang="ja-JP" sz="1500" b="1" dirty="0">
                        <a:solidFill>
                          <a:srgbClr val="FF0000"/>
                        </a:solidFill>
                      </a:endParaRPr>
                    </a:p>
                  </a:txBody>
                  <a:tcPr marL="75200" marR="75200" marT="37600" marB="37600">
                    <a:solidFill>
                      <a:schemeClr val="bg1">
                        <a:lumMod val="95000"/>
                      </a:schemeClr>
                    </a:solidFill>
                  </a:tcPr>
                </a:tc>
                <a:tc>
                  <a:txBody>
                    <a:bodyPr/>
                    <a:lstStyle/>
                    <a:p>
                      <a:pPr algn="ctr"/>
                      <a:r>
                        <a:rPr kumimoji="1" lang="ja-JP" altLang="en-US" sz="1500" b="1" dirty="0"/>
                        <a:t>月</a:t>
                      </a:r>
                    </a:p>
                  </a:txBody>
                  <a:tcPr marL="75200" marR="75200" marT="37600" marB="37600">
                    <a:solidFill>
                      <a:schemeClr val="bg1">
                        <a:lumMod val="95000"/>
                      </a:schemeClr>
                    </a:solidFill>
                  </a:tcPr>
                </a:tc>
                <a:tc>
                  <a:txBody>
                    <a:bodyPr/>
                    <a:lstStyle/>
                    <a:p>
                      <a:pPr algn="ctr"/>
                      <a:r>
                        <a:rPr kumimoji="1" lang="ja-JP" altLang="en-US" sz="1500" b="1" dirty="0"/>
                        <a:t>火</a:t>
                      </a:r>
                    </a:p>
                  </a:txBody>
                  <a:tcPr marL="75200" marR="75200" marT="37600" marB="37600">
                    <a:solidFill>
                      <a:schemeClr val="bg1">
                        <a:lumMod val="95000"/>
                      </a:schemeClr>
                    </a:solidFill>
                  </a:tcPr>
                </a:tc>
                <a:tc>
                  <a:txBody>
                    <a:bodyPr/>
                    <a:lstStyle/>
                    <a:p>
                      <a:pPr algn="ctr"/>
                      <a:r>
                        <a:rPr kumimoji="1" lang="ja-JP" altLang="en-US" sz="1500" b="1" dirty="0"/>
                        <a:t>水</a:t>
                      </a:r>
                    </a:p>
                  </a:txBody>
                  <a:tcPr marL="75200" marR="75200" marT="37600" marB="37600">
                    <a:solidFill>
                      <a:schemeClr val="bg1">
                        <a:lumMod val="95000"/>
                      </a:schemeClr>
                    </a:solidFill>
                  </a:tcPr>
                </a:tc>
                <a:tc>
                  <a:txBody>
                    <a:bodyPr/>
                    <a:lstStyle/>
                    <a:p>
                      <a:pPr algn="ctr"/>
                      <a:r>
                        <a:rPr kumimoji="1" lang="ja-JP" altLang="en-US" sz="1500" b="1" dirty="0"/>
                        <a:t>木</a:t>
                      </a:r>
                    </a:p>
                  </a:txBody>
                  <a:tcPr marL="75200" marR="75200" marT="37600" marB="37600">
                    <a:solidFill>
                      <a:schemeClr val="bg1">
                        <a:lumMod val="95000"/>
                      </a:schemeClr>
                    </a:solidFill>
                  </a:tcPr>
                </a:tc>
                <a:tc>
                  <a:txBody>
                    <a:bodyPr/>
                    <a:lstStyle/>
                    <a:p>
                      <a:pPr algn="ctr"/>
                      <a:r>
                        <a:rPr kumimoji="1" lang="ja-JP" altLang="en-US" sz="1500" b="1" dirty="0"/>
                        <a:t>金</a:t>
                      </a:r>
                    </a:p>
                  </a:txBody>
                  <a:tcPr marL="75200" marR="75200" marT="37600" marB="37600">
                    <a:solidFill>
                      <a:schemeClr val="bg1">
                        <a:lumMod val="95000"/>
                      </a:schemeClr>
                    </a:solidFill>
                  </a:tcPr>
                </a:tc>
                <a:tc>
                  <a:txBody>
                    <a:bodyPr/>
                    <a:lstStyle/>
                    <a:p>
                      <a:pPr algn="ctr"/>
                      <a:r>
                        <a:rPr kumimoji="1" lang="ja-JP" altLang="en-US" sz="1500" b="1" dirty="0">
                          <a:solidFill>
                            <a:schemeClr val="accent5"/>
                          </a:solidFill>
                        </a:rPr>
                        <a:t>土</a:t>
                      </a:r>
                    </a:p>
                  </a:txBody>
                  <a:tcPr marL="75200" marR="75200" marT="37600" marB="37600">
                    <a:solidFill>
                      <a:schemeClr val="bg1">
                        <a:lumMod val="95000"/>
                      </a:schemeClr>
                    </a:solidFill>
                  </a:tcPr>
                </a:tc>
                <a:extLst>
                  <a:ext uri="{0D108BD9-81ED-4DB2-BD59-A6C34878D82A}">
                    <a16:rowId xmlns:a16="http://schemas.microsoft.com/office/drawing/2014/main" val="10000"/>
                  </a:ext>
                </a:extLst>
              </a:tr>
              <a:tr h="401069">
                <a:tc>
                  <a:txBody>
                    <a:bodyPr/>
                    <a:lstStyle/>
                    <a:p>
                      <a:pPr algn="ctr"/>
                      <a:endParaRPr kumimoji="1" lang="ja-JP" altLang="en-US" sz="1500" dirty="0">
                        <a:solidFill>
                          <a:srgbClr val="FF0000"/>
                        </a:solidFill>
                      </a:endParaRPr>
                    </a:p>
                  </a:txBody>
                  <a:tcPr marL="75200" marR="75200" marT="37600" marB="37600"/>
                </a:tc>
                <a:tc>
                  <a:txBody>
                    <a:bodyPr/>
                    <a:lstStyle/>
                    <a:p>
                      <a:pPr algn="ctr"/>
                      <a:endParaRPr kumimoji="1" lang="en-US" altLang="ja-JP" sz="1500" dirty="0">
                        <a:solidFill>
                          <a:srgbClr val="FF0000"/>
                        </a:solidFill>
                      </a:endParaRPr>
                    </a:p>
                  </a:txBody>
                  <a:tcPr marL="75200" marR="75200" marT="37600" marB="37600"/>
                </a:tc>
                <a:tc>
                  <a:txBody>
                    <a:bodyPr/>
                    <a:lstStyle/>
                    <a:p>
                      <a:pPr algn="ctr"/>
                      <a:endParaRPr kumimoji="1" lang="ja-JP" altLang="en-US" sz="1500" dirty="0">
                        <a:solidFill>
                          <a:schemeClr val="tx1"/>
                        </a:solidFill>
                      </a:endParaRPr>
                    </a:p>
                  </a:txBody>
                  <a:tcPr marL="75200" marR="75200" marT="37600" marB="37600"/>
                </a:tc>
                <a:tc>
                  <a:txBody>
                    <a:bodyPr/>
                    <a:lstStyle/>
                    <a:p>
                      <a:pPr algn="ct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chemeClr val="tx1"/>
                          </a:solidFill>
                        </a:rPr>
                        <a:t>1</a:t>
                      </a:r>
                      <a:endParaRPr kumimoji="1" lang="en-US" altLang="ja-JP" sz="700" dirty="0">
                        <a:solidFill>
                          <a:srgbClr val="FF0000"/>
                        </a:solidFill>
                      </a:endParaRPr>
                    </a:p>
                    <a:p>
                      <a:pPr algn="ctr"/>
                      <a:r>
                        <a:rPr kumimoji="1" lang="ja-JP" altLang="en-US" sz="700" dirty="0">
                          <a:solidFill>
                            <a:srgbClr val="FF0000"/>
                          </a:solidFill>
                        </a:rPr>
                        <a:t>月次祭</a:t>
                      </a:r>
                    </a:p>
                  </a:txBody>
                  <a:tcPr marL="75200" marR="75200" marT="37600" marB="37600"/>
                </a:tc>
                <a:tc>
                  <a:txBody>
                    <a:bodyPr/>
                    <a:lstStyle/>
                    <a:p>
                      <a:pPr algn="ctr"/>
                      <a:r>
                        <a:rPr kumimoji="1" lang="en-US" altLang="ja-JP" sz="1500" dirty="0">
                          <a:solidFill>
                            <a:schemeClr val="tx1"/>
                          </a:solidFill>
                        </a:rPr>
                        <a:t>2</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3</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1"/>
                  </a:ext>
                </a:extLst>
              </a:tr>
              <a:tr h="400607">
                <a:tc>
                  <a:txBody>
                    <a:bodyPr/>
                    <a:lstStyle/>
                    <a:p>
                      <a:pPr algn="ctr"/>
                      <a:r>
                        <a:rPr kumimoji="1" lang="en-US" altLang="ja-JP" sz="1500" dirty="0">
                          <a:solidFill>
                            <a:srgbClr val="FF0000"/>
                          </a:solidFill>
                        </a:rPr>
                        <a:t>4</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5</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6</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7</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8</a:t>
                      </a: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chemeClr val="tx1"/>
                          </a:solidFill>
                        </a:rPr>
                        <a:t>9</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10</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2"/>
                  </a:ext>
                </a:extLst>
              </a:tr>
              <a:tr h="400607">
                <a:tc>
                  <a:txBody>
                    <a:bodyPr/>
                    <a:lstStyle/>
                    <a:p>
                      <a:pPr algn="ctr"/>
                      <a:r>
                        <a:rPr kumimoji="1" lang="en-US" altLang="ja-JP" sz="1500" dirty="0">
                          <a:solidFill>
                            <a:srgbClr val="FF0000"/>
                          </a:solidFill>
                        </a:rPr>
                        <a:t>11</a:t>
                      </a:r>
                    </a:p>
                  </a:txBody>
                  <a:tcPr marL="75200" marR="75200" marT="37600" marB="37600"/>
                </a:tc>
                <a:tc>
                  <a:txBody>
                    <a:bodyPr/>
                    <a:lstStyle/>
                    <a:p>
                      <a:pPr algn="ctr"/>
                      <a:r>
                        <a:rPr kumimoji="1" lang="en-US" altLang="ja-JP" sz="1500" dirty="0">
                          <a:solidFill>
                            <a:schemeClr val="tx1"/>
                          </a:solidFill>
                        </a:rPr>
                        <a:t>12</a:t>
                      </a:r>
                    </a:p>
                  </a:txBody>
                  <a:tcPr marL="75200" marR="75200" marT="37600" marB="37600"/>
                </a:tc>
                <a:tc>
                  <a:txBody>
                    <a:bodyPr/>
                    <a:lstStyle/>
                    <a:p>
                      <a:pPr algn="ctr"/>
                      <a:r>
                        <a:rPr kumimoji="1" lang="en-US" altLang="ja-JP" sz="1500" dirty="0">
                          <a:solidFill>
                            <a:schemeClr val="tx1"/>
                          </a:solidFill>
                        </a:rPr>
                        <a:t>13</a:t>
                      </a:r>
                      <a:endParaRPr kumimoji="1" lang="en-US" altLang="ja-JP" sz="700" dirty="0">
                        <a:solidFill>
                          <a:srgbClr val="FF0000"/>
                        </a:solidFill>
                      </a:endParaRPr>
                    </a:p>
                  </a:txBody>
                  <a:tcPr marL="75200" marR="75200" marT="37600" marB="37600"/>
                </a:tc>
                <a:tc>
                  <a:txBody>
                    <a:bodyPr/>
                    <a:lstStyle/>
                    <a:p>
                      <a:pPr algn="ctr"/>
                      <a:r>
                        <a:rPr kumimoji="1" lang="en-US" altLang="ja-JP" sz="1500" dirty="0">
                          <a:solidFill>
                            <a:schemeClr val="tx1"/>
                          </a:solidFill>
                        </a:rPr>
                        <a:t>14</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15</a:t>
                      </a:r>
                    </a:p>
                    <a:p>
                      <a:pPr algn="ctr"/>
                      <a:r>
                        <a:rPr kumimoji="1" lang="ja-JP" altLang="en-US" sz="500" dirty="0">
                          <a:solidFill>
                            <a:srgbClr val="FF0000"/>
                          </a:solidFill>
                        </a:rPr>
                        <a:t>人形感謝</a:t>
                      </a:r>
                    </a:p>
                  </a:txBody>
                  <a:tcPr marL="75200" marR="75200" marT="37600" marB="37600"/>
                </a:tc>
                <a:tc>
                  <a:txBody>
                    <a:bodyPr/>
                    <a:lstStyle/>
                    <a:p>
                      <a:pPr algn="ctr"/>
                      <a:r>
                        <a:rPr kumimoji="1" lang="en-US" altLang="ja-JP" sz="1500" dirty="0">
                          <a:solidFill>
                            <a:schemeClr val="tx1"/>
                          </a:solidFill>
                        </a:rPr>
                        <a:t>16</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17</a:t>
                      </a:r>
                    </a:p>
                    <a:p>
                      <a:pPr algn="ctr"/>
                      <a:r>
                        <a:rPr kumimoji="1" lang="ja-JP" altLang="en-US" sz="700" dirty="0">
                          <a:solidFill>
                            <a:srgbClr val="FF0000"/>
                          </a:solidFill>
                        </a:rPr>
                        <a:t>前夜祭</a:t>
                      </a:r>
                    </a:p>
                  </a:txBody>
                  <a:tcPr marL="75200" marR="75200" marT="37600" marB="37600"/>
                </a:tc>
                <a:extLst>
                  <a:ext uri="{0D108BD9-81ED-4DB2-BD59-A6C34878D82A}">
                    <a16:rowId xmlns:a16="http://schemas.microsoft.com/office/drawing/2014/main" val="10003"/>
                  </a:ext>
                </a:extLst>
              </a:tr>
              <a:tr h="401069">
                <a:tc>
                  <a:txBody>
                    <a:bodyPr/>
                    <a:lstStyle/>
                    <a:p>
                      <a:pPr algn="ctr"/>
                      <a:r>
                        <a:rPr kumimoji="1" lang="en-US" altLang="ja-JP" sz="1500" dirty="0">
                          <a:solidFill>
                            <a:srgbClr val="FF0000"/>
                          </a:solidFill>
                        </a:rPr>
                        <a:t>18</a:t>
                      </a:r>
                    </a:p>
                    <a:p>
                      <a:pPr algn="ctr"/>
                      <a:r>
                        <a:rPr kumimoji="1" lang="ja-JP" altLang="en-US" sz="700" dirty="0">
                          <a:solidFill>
                            <a:srgbClr val="FF0000"/>
                          </a:solidFill>
                        </a:rPr>
                        <a:t>頌徳祭</a:t>
                      </a:r>
                    </a:p>
                  </a:txBody>
                  <a:tcPr marL="75200" marR="75200" marT="37600" marB="37600"/>
                </a:tc>
                <a:tc>
                  <a:txBody>
                    <a:bodyPr/>
                    <a:lstStyle/>
                    <a:p>
                      <a:pPr algn="ctr"/>
                      <a:r>
                        <a:rPr kumimoji="1" lang="en-US" altLang="ja-JP" sz="1500" dirty="0">
                          <a:solidFill>
                            <a:schemeClr val="tx1"/>
                          </a:solidFill>
                        </a:rPr>
                        <a:t>19</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20</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21</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rgbClr val="FF0000"/>
                          </a:solidFill>
                        </a:rPr>
                        <a:t>22</a:t>
                      </a:r>
                      <a:endParaRPr kumimoji="1" lang="ja-JP" altLang="en-US" sz="1500" dirty="0">
                        <a:solidFill>
                          <a:srgbClr val="FF0000"/>
                        </a:solidFill>
                      </a:endParaRPr>
                    </a:p>
                  </a:txBody>
                  <a:tcPr marL="75200" marR="75200" marT="37600" marB="37600">
                    <a:noFill/>
                  </a:tcPr>
                </a:tc>
                <a:tc>
                  <a:txBody>
                    <a:bodyPr/>
                    <a:lstStyle/>
                    <a:p>
                      <a:pPr algn="ctr"/>
                      <a:r>
                        <a:rPr kumimoji="1" lang="en-US" altLang="ja-JP" sz="1500" dirty="0">
                          <a:solidFill>
                            <a:srgbClr val="FF0000"/>
                          </a:solidFill>
                        </a:rPr>
                        <a:t>23</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rgbClr val="00B0F0"/>
                          </a:solidFill>
                        </a:rPr>
                        <a:t>24</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4"/>
                  </a:ext>
                </a:extLst>
              </a:tr>
              <a:tr h="401069">
                <a:tc>
                  <a:txBody>
                    <a:bodyPr/>
                    <a:lstStyle/>
                    <a:p>
                      <a:pPr algn="ctr"/>
                      <a:r>
                        <a:rPr kumimoji="1" lang="en-US" altLang="ja-JP" sz="1500" dirty="0">
                          <a:solidFill>
                            <a:srgbClr val="FF0000"/>
                          </a:solidFill>
                        </a:rPr>
                        <a:t>25</a:t>
                      </a:r>
                    </a:p>
                    <a:p>
                      <a:pPr algn="ctr"/>
                      <a:r>
                        <a:rPr kumimoji="1" lang="ja-JP" altLang="en-US" sz="500" dirty="0">
                          <a:solidFill>
                            <a:srgbClr val="FF0000"/>
                          </a:solidFill>
                        </a:rPr>
                        <a:t>金魚ねぶた献灯祭</a:t>
                      </a:r>
                    </a:p>
                  </a:txBody>
                  <a:tcPr marL="36000" marR="36000" marT="37600" marB="37600"/>
                </a:tc>
                <a:tc>
                  <a:txBody>
                    <a:bodyPr/>
                    <a:lstStyle/>
                    <a:p>
                      <a:pPr algn="ctr"/>
                      <a:r>
                        <a:rPr kumimoji="1" lang="en-US" altLang="ja-JP" sz="1500" dirty="0">
                          <a:solidFill>
                            <a:schemeClr val="tx1"/>
                          </a:solidFill>
                        </a:rPr>
                        <a:t>26</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27</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28</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29</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30</a:t>
                      </a:r>
                      <a:endParaRPr kumimoji="1" lang="ja-JP" altLang="en-US" sz="1500" dirty="0">
                        <a:solidFill>
                          <a:schemeClr val="tx1"/>
                        </a:solidFill>
                      </a:endParaRPr>
                    </a:p>
                  </a:txBody>
                  <a:tcPr marL="75200" marR="75200" marT="37600" marB="37600"/>
                </a:tc>
                <a:tc>
                  <a:txBody>
                    <a:bodyPr/>
                    <a:lstStyle/>
                    <a:p>
                      <a:pPr algn="ctr"/>
                      <a:endParaRPr kumimoji="1" lang="ja-JP" altLang="en-US" sz="1500" dirty="0">
                        <a:solidFill>
                          <a:schemeClr val="accent5"/>
                        </a:solidFill>
                      </a:endParaRPr>
                    </a:p>
                  </a:txBody>
                  <a:tcPr marL="75200" marR="75200" marT="37600" marB="37600"/>
                </a:tc>
                <a:extLst>
                  <a:ext uri="{0D108BD9-81ED-4DB2-BD59-A6C34878D82A}">
                    <a16:rowId xmlns:a16="http://schemas.microsoft.com/office/drawing/2014/main" val="10005"/>
                  </a:ext>
                </a:extLst>
              </a:tr>
            </a:tbl>
          </a:graphicData>
        </a:graphic>
      </p:graphicFrame>
      <p:sp>
        <p:nvSpPr>
          <p:cNvPr id="20" name="テキスト ボックス 19"/>
          <p:cNvSpPr txBox="1"/>
          <p:nvPr/>
        </p:nvSpPr>
        <p:spPr>
          <a:xfrm>
            <a:off x="4932040" y="3212976"/>
            <a:ext cx="2304256" cy="461665"/>
          </a:xfrm>
          <a:prstGeom prst="rect">
            <a:avLst/>
          </a:prstGeom>
          <a:noFill/>
        </p:spPr>
        <p:txBody>
          <a:bodyPr wrap="square" rtlCol="0">
            <a:spAutoFit/>
          </a:bodyPr>
          <a:lstStyle/>
          <a:p>
            <a:r>
              <a:rPr lang="ja-JP" altLang="en-US" sz="2400" dirty="0"/>
              <a:t>令和</a:t>
            </a:r>
            <a:r>
              <a:rPr lang="en-US" altLang="ja-JP" sz="2400" dirty="0"/>
              <a:t>3</a:t>
            </a:r>
            <a:r>
              <a:rPr lang="ja-JP" altLang="en-US" sz="2400" dirty="0"/>
              <a:t>年</a:t>
            </a:r>
            <a:r>
              <a:rPr kumimoji="1" lang="ja-JP" altLang="en-US" sz="2400" dirty="0"/>
              <a:t>  </a:t>
            </a:r>
            <a:r>
              <a:rPr kumimoji="1" lang="en-US" altLang="ja-JP" sz="2400" dirty="0"/>
              <a:t>9</a:t>
            </a:r>
            <a:r>
              <a:rPr kumimoji="1" lang="ja-JP" altLang="en-US" sz="2400" dirty="0"/>
              <a:t>月</a:t>
            </a:r>
          </a:p>
        </p:txBody>
      </p:sp>
      <p:graphicFrame>
        <p:nvGraphicFramePr>
          <p:cNvPr id="13" name="コンテンツ プレースホルダー 3"/>
          <p:cNvGraphicFramePr>
            <a:graphicFrameLocks/>
          </p:cNvGraphicFramePr>
          <p:nvPr>
            <p:extLst>
              <p:ext uri="{D42A27DB-BD31-4B8C-83A1-F6EECF244321}">
                <p14:modId xmlns:p14="http://schemas.microsoft.com/office/powerpoint/2010/main" val="1199047635"/>
              </p:ext>
            </p:extLst>
          </p:nvPr>
        </p:nvGraphicFramePr>
        <p:xfrm>
          <a:off x="1069595" y="620688"/>
          <a:ext cx="3060575" cy="2544447"/>
        </p:xfrm>
        <a:graphic>
          <a:graphicData uri="http://schemas.openxmlformats.org/drawingml/2006/table">
            <a:tbl>
              <a:tblPr firstRow="1" bandRow="1">
                <a:tableStyleId>{5940675A-B579-460E-94D1-54222C63F5DA}</a:tableStyleId>
              </a:tblPr>
              <a:tblGrid>
                <a:gridCol w="437225">
                  <a:extLst>
                    <a:ext uri="{9D8B030D-6E8A-4147-A177-3AD203B41FA5}">
                      <a16:colId xmlns:a16="http://schemas.microsoft.com/office/drawing/2014/main" val="20000"/>
                    </a:ext>
                  </a:extLst>
                </a:gridCol>
                <a:gridCol w="437225">
                  <a:extLst>
                    <a:ext uri="{9D8B030D-6E8A-4147-A177-3AD203B41FA5}">
                      <a16:colId xmlns:a16="http://schemas.microsoft.com/office/drawing/2014/main" val="20001"/>
                    </a:ext>
                  </a:extLst>
                </a:gridCol>
                <a:gridCol w="437225">
                  <a:extLst>
                    <a:ext uri="{9D8B030D-6E8A-4147-A177-3AD203B41FA5}">
                      <a16:colId xmlns:a16="http://schemas.microsoft.com/office/drawing/2014/main" val="20002"/>
                    </a:ext>
                  </a:extLst>
                </a:gridCol>
                <a:gridCol w="437225">
                  <a:extLst>
                    <a:ext uri="{9D8B030D-6E8A-4147-A177-3AD203B41FA5}">
                      <a16:colId xmlns:a16="http://schemas.microsoft.com/office/drawing/2014/main" val="20003"/>
                    </a:ext>
                  </a:extLst>
                </a:gridCol>
                <a:gridCol w="437225">
                  <a:extLst>
                    <a:ext uri="{9D8B030D-6E8A-4147-A177-3AD203B41FA5}">
                      <a16:colId xmlns:a16="http://schemas.microsoft.com/office/drawing/2014/main" val="20004"/>
                    </a:ext>
                  </a:extLst>
                </a:gridCol>
                <a:gridCol w="437225">
                  <a:extLst>
                    <a:ext uri="{9D8B030D-6E8A-4147-A177-3AD203B41FA5}">
                      <a16:colId xmlns:a16="http://schemas.microsoft.com/office/drawing/2014/main" val="20005"/>
                    </a:ext>
                  </a:extLst>
                </a:gridCol>
                <a:gridCol w="437225">
                  <a:extLst>
                    <a:ext uri="{9D8B030D-6E8A-4147-A177-3AD203B41FA5}">
                      <a16:colId xmlns:a16="http://schemas.microsoft.com/office/drawing/2014/main" val="20006"/>
                    </a:ext>
                  </a:extLst>
                </a:gridCol>
              </a:tblGrid>
              <a:tr h="400607">
                <a:tc>
                  <a:txBody>
                    <a:bodyPr/>
                    <a:lstStyle/>
                    <a:p>
                      <a:pPr algn="ctr"/>
                      <a:r>
                        <a:rPr kumimoji="1" lang="ja-JP" altLang="en-US" sz="1500" b="1" dirty="0">
                          <a:solidFill>
                            <a:srgbClr val="FF0000"/>
                          </a:solidFill>
                        </a:rPr>
                        <a:t>日</a:t>
                      </a:r>
                      <a:endParaRPr kumimoji="1" lang="en-US" altLang="ja-JP" sz="1500" b="1" dirty="0">
                        <a:solidFill>
                          <a:srgbClr val="FF0000"/>
                        </a:solidFill>
                      </a:endParaRPr>
                    </a:p>
                  </a:txBody>
                  <a:tcPr marL="75200" marR="75200" marT="37600" marB="37600">
                    <a:solidFill>
                      <a:schemeClr val="bg1">
                        <a:lumMod val="95000"/>
                      </a:schemeClr>
                    </a:solidFill>
                  </a:tcPr>
                </a:tc>
                <a:tc>
                  <a:txBody>
                    <a:bodyPr/>
                    <a:lstStyle/>
                    <a:p>
                      <a:pPr algn="ctr"/>
                      <a:r>
                        <a:rPr kumimoji="1" lang="ja-JP" altLang="en-US" sz="1500" b="1" dirty="0"/>
                        <a:t>月</a:t>
                      </a:r>
                    </a:p>
                  </a:txBody>
                  <a:tcPr marL="75200" marR="75200" marT="37600" marB="37600">
                    <a:solidFill>
                      <a:schemeClr val="bg1">
                        <a:lumMod val="95000"/>
                      </a:schemeClr>
                    </a:solidFill>
                  </a:tcPr>
                </a:tc>
                <a:tc>
                  <a:txBody>
                    <a:bodyPr/>
                    <a:lstStyle/>
                    <a:p>
                      <a:pPr algn="ctr"/>
                      <a:r>
                        <a:rPr kumimoji="1" lang="ja-JP" altLang="en-US" sz="1500" b="1" dirty="0"/>
                        <a:t>火</a:t>
                      </a:r>
                    </a:p>
                  </a:txBody>
                  <a:tcPr marL="75200" marR="75200" marT="37600" marB="37600">
                    <a:solidFill>
                      <a:schemeClr val="bg1">
                        <a:lumMod val="95000"/>
                      </a:schemeClr>
                    </a:solidFill>
                  </a:tcPr>
                </a:tc>
                <a:tc>
                  <a:txBody>
                    <a:bodyPr/>
                    <a:lstStyle/>
                    <a:p>
                      <a:pPr algn="ctr"/>
                      <a:r>
                        <a:rPr kumimoji="1" lang="ja-JP" altLang="en-US" sz="1500" b="1" dirty="0"/>
                        <a:t>水</a:t>
                      </a:r>
                    </a:p>
                  </a:txBody>
                  <a:tcPr marL="75200" marR="75200" marT="37600" marB="37600">
                    <a:solidFill>
                      <a:schemeClr val="bg1">
                        <a:lumMod val="95000"/>
                      </a:schemeClr>
                    </a:solidFill>
                  </a:tcPr>
                </a:tc>
                <a:tc>
                  <a:txBody>
                    <a:bodyPr/>
                    <a:lstStyle/>
                    <a:p>
                      <a:pPr algn="ctr"/>
                      <a:r>
                        <a:rPr kumimoji="1" lang="ja-JP" altLang="en-US" sz="1500" b="1" dirty="0"/>
                        <a:t>木</a:t>
                      </a:r>
                    </a:p>
                  </a:txBody>
                  <a:tcPr marL="75200" marR="75200" marT="37600" marB="37600">
                    <a:solidFill>
                      <a:schemeClr val="bg1">
                        <a:lumMod val="95000"/>
                      </a:schemeClr>
                    </a:solidFill>
                  </a:tcPr>
                </a:tc>
                <a:tc>
                  <a:txBody>
                    <a:bodyPr/>
                    <a:lstStyle/>
                    <a:p>
                      <a:pPr algn="ctr"/>
                      <a:r>
                        <a:rPr kumimoji="1" lang="ja-JP" altLang="en-US" sz="1500" b="1" dirty="0"/>
                        <a:t>金</a:t>
                      </a:r>
                    </a:p>
                  </a:txBody>
                  <a:tcPr marL="75200" marR="75200" marT="37600" marB="37600">
                    <a:solidFill>
                      <a:schemeClr val="bg1">
                        <a:lumMod val="95000"/>
                      </a:schemeClr>
                    </a:solidFill>
                  </a:tcPr>
                </a:tc>
                <a:tc>
                  <a:txBody>
                    <a:bodyPr/>
                    <a:lstStyle/>
                    <a:p>
                      <a:pPr algn="ctr"/>
                      <a:r>
                        <a:rPr kumimoji="1" lang="ja-JP" altLang="en-US" sz="1500" b="1" dirty="0">
                          <a:solidFill>
                            <a:schemeClr val="accent5"/>
                          </a:solidFill>
                        </a:rPr>
                        <a:t>土</a:t>
                      </a:r>
                    </a:p>
                  </a:txBody>
                  <a:tcPr marL="75200" marR="75200" marT="37600" marB="37600">
                    <a:solidFill>
                      <a:schemeClr val="bg1">
                        <a:lumMod val="95000"/>
                      </a:schemeClr>
                    </a:solidFill>
                  </a:tcPr>
                </a:tc>
                <a:extLst>
                  <a:ext uri="{0D108BD9-81ED-4DB2-BD59-A6C34878D82A}">
                    <a16:rowId xmlns:a16="http://schemas.microsoft.com/office/drawing/2014/main" val="10000"/>
                  </a:ext>
                </a:extLst>
              </a:tr>
              <a:tr h="401069">
                <a:tc>
                  <a:txBody>
                    <a:bodyPr/>
                    <a:lstStyle/>
                    <a:p>
                      <a:pPr algn="ctr"/>
                      <a:endParaRPr kumimoji="1" lang="ja-JP" altLang="en-US" sz="1500" dirty="0">
                        <a:solidFill>
                          <a:srgbClr val="FF0000"/>
                        </a:solidFill>
                      </a:endParaRPr>
                    </a:p>
                  </a:txBody>
                  <a:tcPr marL="75200" marR="75200" marT="37600" marB="37600"/>
                </a:tc>
                <a:tc>
                  <a:txBody>
                    <a:bodyPr/>
                    <a:lstStyle/>
                    <a:p>
                      <a:pPr algn="ctr"/>
                      <a:endParaRPr kumimoji="1" lang="en-US" altLang="ja-JP" sz="1500" dirty="0">
                        <a:solidFill>
                          <a:schemeClr val="tx1"/>
                        </a:solidFill>
                      </a:endParaRPr>
                    </a:p>
                  </a:txBody>
                  <a:tcPr marL="75200" marR="75200" marT="37600" marB="37600"/>
                </a:tc>
                <a:tc>
                  <a:txBody>
                    <a:bodyPr/>
                    <a:lstStyle/>
                    <a:p>
                      <a:pPr algn="ctr"/>
                      <a:r>
                        <a:rPr kumimoji="1" lang="en-US" altLang="ja-JP" sz="1500" dirty="0">
                          <a:solidFill>
                            <a:schemeClr val="tx1"/>
                          </a:solidFill>
                        </a:rPr>
                        <a:t>1</a:t>
                      </a:r>
                      <a:br>
                        <a:rPr kumimoji="1" lang="en-US" altLang="ja-JP" sz="1500" dirty="0">
                          <a:solidFill>
                            <a:schemeClr val="tx1"/>
                          </a:solidFill>
                        </a:rPr>
                      </a:br>
                      <a:r>
                        <a:rPr kumimoji="1" lang="ja-JP" altLang="en-US" sz="700" dirty="0">
                          <a:solidFill>
                            <a:srgbClr val="FF0000"/>
                          </a:solidFill>
                        </a:rPr>
                        <a:t>月次祭</a:t>
                      </a:r>
                    </a:p>
                  </a:txBody>
                  <a:tcPr marL="75200" marR="75200" marT="37600" marB="37600"/>
                </a:tc>
                <a:tc>
                  <a:txBody>
                    <a:bodyPr/>
                    <a:lstStyle/>
                    <a:p>
                      <a:pPr algn="ctr"/>
                      <a:r>
                        <a:rPr kumimoji="1" lang="en-US" altLang="ja-JP" sz="1500" dirty="0">
                          <a:solidFill>
                            <a:schemeClr val="tx1"/>
                          </a:solidFill>
                        </a:rPr>
                        <a:t>2</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3</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4</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5</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1"/>
                  </a:ext>
                </a:extLst>
              </a:tr>
              <a:tr h="400607">
                <a:tc>
                  <a:txBody>
                    <a:bodyPr/>
                    <a:lstStyle/>
                    <a:p>
                      <a:pPr algn="ctr"/>
                      <a:r>
                        <a:rPr kumimoji="1" lang="en-US" altLang="ja-JP" sz="1500" dirty="0">
                          <a:solidFill>
                            <a:srgbClr val="FF0000"/>
                          </a:solidFill>
                        </a:rPr>
                        <a:t>6</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7</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8</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9</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10</a:t>
                      </a:r>
                    </a:p>
                    <a:p>
                      <a:pPr algn="ctr"/>
                      <a:r>
                        <a:rPr kumimoji="1" lang="ja-JP" altLang="en-US" sz="500" dirty="0">
                          <a:solidFill>
                            <a:srgbClr val="FF0000"/>
                          </a:solidFill>
                        </a:rPr>
                        <a:t>金生稲荷神社例祭</a:t>
                      </a:r>
                    </a:p>
                  </a:txBody>
                  <a:tcPr marL="75200" marR="75200" marT="37600" marB="37600"/>
                </a:tc>
                <a:tc>
                  <a:txBody>
                    <a:bodyPr/>
                    <a:lstStyle/>
                    <a:p>
                      <a:pPr algn="ctr"/>
                      <a:r>
                        <a:rPr kumimoji="1" lang="en-US" altLang="ja-JP" sz="1500" dirty="0">
                          <a:solidFill>
                            <a:schemeClr val="tx1"/>
                          </a:solidFill>
                        </a:rPr>
                        <a:t>11</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12</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2"/>
                  </a:ext>
                </a:extLst>
              </a:tr>
              <a:tr h="400607">
                <a:tc>
                  <a:txBody>
                    <a:bodyPr/>
                    <a:lstStyle/>
                    <a:p>
                      <a:pPr algn="ctr"/>
                      <a:r>
                        <a:rPr kumimoji="1" lang="en-US" altLang="ja-JP" sz="1500" dirty="0">
                          <a:solidFill>
                            <a:srgbClr val="FF0000"/>
                          </a:solidFill>
                        </a:rPr>
                        <a:t>13</a:t>
                      </a:r>
                    </a:p>
                  </a:txBody>
                  <a:tcPr marL="75200" marR="75200" marT="37600" marB="37600"/>
                </a:tc>
                <a:tc>
                  <a:txBody>
                    <a:bodyPr/>
                    <a:lstStyle/>
                    <a:p>
                      <a:pPr algn="ctr"/>
                      <a:r>
                        <a:rPr kumimoji="1" lang="en-US" altLang="ja-JP" sz="1500" dirty="0">
                          <a:solidFill>
                            <a:schemeClr val="tx1"/>
                          </a:solidFill>
                        </a:rPr>
                        <a:t>14</a:t>
                      </a:r>
                    </a:p>
                  </a:txBody>
                  <a:tcPr marL="75200" marR="75200" marT="37600" marB="37600"/>
                </a:tc>
                <a:tc>
                  <a:txBody>
                    <a:bodyPr/>
                    <a:lstStyle/>
                    <a:p>
                      <a:pPr algn="ctr"/>
                      <a:r>
                        <a:rPr kumimoji="1" lang="en-US" altLang="ja-JP" sz="1500" dirty="0">
                          <a:solidFill>
                            <a:schemeClr val="tx1"/>
                          </a:solidFill>
                        </a:rPr>
                        <a:t>15</a:t>
                      </a:r>
                    </a:p>
                    <a:p>
                      <a:pPr algn="ctr"/>
                      <a:r>
                        <a:rPr kumimoji="1" lang="ja-JP" altLang="en-US" sz="500" dirty="0">
                          <a:solidFill>
                            <a:srgbClr val="FF0000"/>
                          </a:solidFill>
                        </a:rPr>
                        <a:t>人形感謝</a:t>
                      </a:r>
                    </a:p>
                  </a:txBody>
                  <a:tcPr marL="75200" marR="75200" marT="37600" marB="37600"/>
                </a:tc>
                <a:tc>
                  <a:txBody>
                    <a:bodyPr/>
                    <a:lstStyle/>
                    <a:p>
                      <a:pPr algn="ctr"/>
                      <a:r>
                        <a:rPr kumimoji="1" lang="en-US" altLang="ja-JP" sz="1500" dirty="0">
                          <a:solidFill>
                            <a:schemeClr val="tx1"/>
                          </a:solidFill>
                        </a:rPr>
                        <a:t>16</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17</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18</a:t>
                      </a: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rgbClr val="00B0F0"/>
                          </a:solidFill>
                        </a:rPr>
                        <a:t>19</a:t>
                      </a:r>
                    </a:p>
                    <a:p>
                      <a:pPr algn="ctr"/>
                      <a:r>
                        <a:rPr kumimoji="1" lang="ja-JP" altLang="en-US" sz="700" dirty="0">
                          <a:solidFill>
                            <a:srgbClr val="FF0000"/>
                          </a:solidFill>
                        </a:rPr>
                        <a:t>前夜祭</a:t>
                      </a:r>
                    </a:p>
                  </a:txBody>
                  <a:tcPr marL="75200" marR="75200" marT="37600" marB="37600"/>
                </a:tc>
                <a:extLst>
                  <a:ext uri="{0D108BD9-81ED-4DB2-BD59-A6C34878D82A}">
                    <a16:rowId xmlns:a16="http://schemas.microsoft.com/office/drawing/2014/main" val="10003"/>
                  </a:ext>
                </a:extLst>
              </a:tr>
              <a:tr h="401069">
                <a:tc>
                  <a:txBody>
                    <a:bodyPr/>
                    <a:lstStyle/>
                    <a:p>
                      <a:pPr algn="ctr"/>
                      <a:r>
                        <a:rPr kumimoji="1" lang="en-US" altLang="ja-JP" sz="1500" dirty="0">
                          <a:solidFill>
                            <a:srgbClr val="FF0000"/>
                          </a:solidFill>
                        </a:rPr>
                        <a:t>20</a:t>
                      </a:r>
                    </a:p>
                    <a:p>
                      <a:pPr algn="ctr"/>
                      <a:r>
                        <a:rPr kumimoji="1" lang="ja-JP" altLang="en-US" sz="700" dirty="0">
                          <a:solidFill>
                            <a:srgbClr val="FF0000"/>
                          </a:solidFill>
                        </a:rPr>
                        <a:t>例大祭</a:t>
                      </a:r>
                    </a:p>
                  </a:txBody>
                  <a:tcPr marL="75200" marR="75200" marT="37600" marB="37600"/>
                </a:tc>
                <a:tc>
                  <a:txBody>
                    <a:bodyPr/>
                    <a:lstStyle/>
                    <a:p>
                      <a:pPr algn="ctr"/>
                      <a:r>
                        <a:rPr kumimoji="1" lang="en-US" altLang="ja-JP" sz="1500" dirty="0">
                          <a:solidFill>
                            <a:schemeClr val="tx1"/>
                          </a:solidFill>
                        </a:rPr>
                        <a:t>21</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22</a:t>
                      </a:r>
                    </a:p>
                    <a:p>
                      <a:pPr algn="ctr"/>
                      <a:endParaRPr kumimoji="1" lang="ja-JP" altLang="en-US" sz="500" dirty="0">
                        <a:solidFill>
                          <a:srgbClr val="FF0000"/>
                        </a:solidFill>
                      </a:endParaRPr>
                    </a:p>
                  </a:txBody>
                  <a:tcPr marL="75200" marR="75200" marT="37600" marB="37600"/>
                </a:tc>
                <a:tc>
                  <a:txBody>
                    <a:bodyPr/>
                    <a:lstStyle/>
                    <a:p>
                      <a:pPr algn="ctr"/>
                      <a:r>
                        <a:rPr kumimoji="1" lang="en-US" altLang="ja-JP" sz="1500" dirty="0">
                          <a:solidFill>
                            <a:schemeClr val="tx1"/>
                          </a:solidFill>
                        </a:rPr>
                        <a:t>23</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24</a:t>
                      </a: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chemeClr val="tx1"/>
                          </a:solidFill>
                        </a:rPr>
                        <a:t>25</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26</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4"/>
                  </a:ext>
                </a:extLst>
              </a:tr>
              <a:tr h="401069">
                <a:tc>
                  <a:txBody>
                    <a:bodyPr/>
                    <a:lstStyle/>
                    <a:p>
                      <a:pPr algn="ctr"/>
                      <a:r>
                        <a:rPr kumimoji="1" lang="en-US" altLang="ja-JP" sz="1500" dirty="0">
                          <a:solidFill>
                            <a:srgbClr val="FF0000"/>
                          </a:solidFill>
                        </a:rPr>
                        <a:t>27</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28</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29</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30</a:t>
                      </a:r>
                    </a:p>
                    <a:p>
                      <a:pPr algn="ctr"/>
                      <a:r>
                        <a:rPr kumimoji="1" lang="ja-JP" altLang="en-US" sz="500" dirty="0">
                          <a:solidFill>
                            <a:srgbClr val="FF0000"/>
                          </a:solidFill>
                        </a:rPr>
                        <a:t>夏越</a:t>
                      </a:r>
                      <a:endParaRPr kumimoji="1" lang="en-US" altLang="ja-JP" sz="500" dirty="0">
                        <a:solidFill>
                          <a:srgbClr val="FF0000"/>
                        </a:solidFill>
                      </a:endParaRPr>
                    </a:p>
                    <a:p>
                      <a:pPr algn="ctr"/>
                      <a:r>
                        <a:rPr kumimoji="1" lang="ja-JP" altLang="en-US" sz="500" dirty="0">
                          <a:solidFill>
                            <a:srgbClr val="FF0000"/>
                          </a:solidFill>
                        </a:rPr>
                        <a:t>大祓式</a:t>
                      </a:r>
                      <a:endParaRPr kumimoji="1" lang="en-US" altLang="ja-JP" sz="500" dirty="0">
                        <a:solidFill>
                          <a:srgbClr val="FF0000"/>
                        </a:solidFill>
                      </a:endParaRPr>
                    </a:p>
                  </a:txBody>
                  <a:tcPr marL="75200" marR="75200" marT="37600" marB="37600">
                    <a:noFill/>
                  </a:tcPr>
                </a:tc>
                <a:tc>
                  <a:txBody>
                    <a:bodyPr/>
                    <a:lstStyle/>
                    <a:p>
                      <a:pPr algn="ctr"/>
                      <a:endParaRPr kumimoji="1" lang="ja-JP" altLang="en-US" sz="1500" dirty="0">
                        <a:solidFill>
                          <a:schemeClr val="tx1"/>
                        </a:solidFill>
                      </a:endParaRPr>
                    </a:p>
                  </a:txBody>
                  <a:tcPr marL="75200" marR="75200" marT="37600" marB="37600"/>
                </a:tc>
                <a:tc>
                  <a:txBody>
                    <a:bodyPr/>
                    <a:lstStyle/>
                    <a:p>
                      <a:pPr algn="ctr"/>
                      <a:endParaRPr kumimoji="1" lang="ja-JP" altLang="en-US" sz="1500" dirty="0">
                        <a:solidFill>
                          <a:schemeClr val="tx1"/>
                        </a:solidFill>
                      </a:endParaRPr>
                    </a:p>
                  </a:txBody>
                  <a:tcPr marL="75200" marR="75200" marT="37600" marB="37600"/>
                </a:tc>
                <a:tc>
                  <a:txBody>
                    <a:bodyPr/>
                    <a:lstStyle/>
                    <a:p>
                      <a:pPr algn="ctr"/>
                      <a:endParaRPr kumimoji="1" lang="ja-JP" altLang="en-US" sz="1500" dirty="0">
                        <a:solidFill>
                          <a:schemeClr val="accent5"/>
                        </a:solidFill>
                      </a:endParaRPr>
                    </a:p>
                  </a:txBody>
                  <a:tcPr marL="75200" marR="75200" marT="37600" marB="37600"/>
                </a:tc>
                <a:extLst>
                  <a:ext uri="{0D108BD9-81ED-4DB2-BD59-A6C34878D82A}">
                    <a16:rowId xmlns:a16="http://schemas.microsoft.com/office/drawing/2014/main" val="10005"/>
                  </a:ext>
                </a:extLst>
              </a:tr>
            </a:tbl>
          </a:graphicData>
        </a:graphic>
      </p:graphicFrame>
      <p:graphicFrame>
        <p:nvGraphicFramePr>
          <p:cNvPr id="17" name="コンテンツ プレースホルダー 3">
            <a:extLst>
              <a:ext uri="{FF2B5EF4-FFF2-40B4-BE49-F238E27FC236}">
                <a16:creationId xmlns:a16="http://schemas.microsoft.com/office/drawing/2014/main" id="{A8E9FD28-B764-4527-AC9E-A7628859A1F5}"/>
              </a:ext>
            </a:extLst>
          </p:cNvPr>
          <p:cNvGraphicFramePr>
            <a:graphicFrameLocks/>
          </p:cNvGraphicFramePr>
          <p:nvPr>
            <p:extLst>
              <p:ext uri="{D42A27DB-BD31-4B8C-83A1-F6EECF244321}">
                <p14:modId xmlns:p14="http://schemas.microsoft.com/office/powerpoint/2010/main" val="2782205618"/>
              </p:ext>
            </p:extLst>
          </p:nvPr>
        </p:nvGraphicFramePr>
        <p:xfrm>
          <a:off x="1069595" y="3717032"/>
          <a:ext cx="3060575" cy="2434185"/>
        </p:xfrm>
        <a:graphic>
          <a:graphicData uri="http://schemas.openxmlformats.org/drawingml/2006/table">
            <a:tbl>
              <a:tblPr firstRow="1" bandRow="1">
                <a:tableStyleId>{5940675A-B579-460E-94D1-54222C63F5DA}</a:tableStyleId>
              </a:tblPr>
              <a:tblGrid>
                <a:gridCol w="437225">
                  <a:extLst>
                    <a:ext uri="{9D8B030D-6E8A-4147-A177-3AD203B41FA5}">
                      <a16:colId xmlns:a16="http://schemas.microsoft.com/office/drawing/2014/main" val="20000"/>
                    </a:ext>
                  </a:extLst>
                </a:gridCol>
                <a:gridCol w="437225">
                  <a:extLst>
                    <a:ext uri="{9D8B030D-6E8A-4147-A177-3AD203B41FA5}">
                      <a16:colId xmlns:a16="http://schemas.microsoft.com/office/drawing/2014/main" val="20001"/>
                    </a:ext>
                  </a:extLst>
                </a:gridCol>
                <a:gridCol w="437225">
                  <a:extLst>
                    <a:ext uri="{9D8B030D-6E8A-4147-A177-3AD203B41FA5}">
                      <a16:colId xmlns:a16="http://schemas.microsoft.com/office/drawing/2014/main" val="20002"/>
                    </a:ext>
                  </a:extLst>
                </a:gridCol>
                <a:gridCol w="437225">
                  <a:extLst>
                    <a:ext uri="{9D8B030D-6E8A-4147-A177-3AD203B41FA5}">
                      <a16:colId xmlns:a16="http://schemas.microsoft.com/office/drawing/2014/main" val="20003"/>
                    </a:ext>
                  </a:extLst>
                </a:gridCol>
                <a:gridCol w="437225">
                  <a:extLst>
                    <a:ext uri="{9D8B030D-6E8A-4147-A177-3AD203B41FA5}">
                      <a16:colId xmlns:a16="http://schemas.microsoft.com/office/drawing/2014/main" val="20004"/>
                    </a:ext>
                  </a:extLst>
                </a:gridCol>
                <a:gridCol w="437225">
                  <a:extLst>
                    <a:ext uri="{9D8B030D-6E8A-4147-A177-3AD203B41FA5}">
                      <a16:colId xmlns:a16="http://schemas.microsoft.com/office/drawing/2014/main" val="20005"/>
                    </a:ext>
                  </a:extLst>
                </a:gridCol>
                <a:gridCol w="437225">
                  <a:extLst>
                    <a:ext uri="{9D8B030D-6E8A-4147-A177-3AD203B41FA5}">
                      <a16:colId xmlns:a16="http://schemas.microsoft.com/office/drawing/2014/main" val="20006"/>
                    </a:ext>
                  </a:extLst>
                </a:gridCol>
              </a:tblGrid>
              <a:tr h="400607">
                <a:tc>
                  <a:txBody>
                    <a:bodyPr/>
                    <a:lstStyle/>
                    <a:p>
                      <a:pPr algn="ctr"/>
                      <a:r>
                        <a:rPr kumimoji="1" lang="ja-JP" altLang="en-US" sz="1500" b="1" dirty="0">
                          <a:solidFill>
                            <a:srgbClr val="FF0000"/>
                          </a:solidFill>
                        </a:rPr>
                        <a:t>日</a:t>
                      </a:r>
                      <a:endParaRPr kumimoji="1" lang="en-US" altLang="ja-JP" sz="1500" b="1" dirty="0">
                        <a:solidFill>
                          <a:srgbClr val="FF0000"/>
                        </a:solidFill>
                      </a:endParaRPr>
                    </a:p>
                  </a:txBody>
                  <a:tcPr marL="75200" marR="75200" marT="37600" marB="37600">
                    <a:solidFill>
                      <a:schemeClr val="bg1">
                        <a:lumMod val="95000"/>
                      </a:schemeClr>
                    </a:solidFill>
                  </a:tcPr>
                </a:tc>
                <a:tc>
                  <a:txBody>
                    <a:bodyPr/>
                    <a:lstStyle/>
                    <a:p>
                      <a:pPr algn="ctr"/>
                      <a:r>
                        <a:rPr kumimoji="1" lang="ja-JP" altLang="en-US" sz="1500" b="1" dirty="0"/>
                        <a:t>月</a:t>
                      </a:r>
                    </a:p>
                  </a:txBody>
                  <a:tcPr marL="75200" marR="75200" marT="37600" marB="37600">
                    <a:solidFill>
                      <a:schemeClr val="bg1">
                        <a:lumMod val="95000"/>
                      </a:schemeClr>
                    </a:solidFill>
                  </a:tcPr>
                </a:tc>
                <a:tc>
                  <a:txBody>
                    <a:bodyPr/>
                    <a:lstStyle/>
                    <a:p>
                      <a:pPr algn="ctr"/>
                      <a:r>
                        <a:rPr kumimoji="1" lang="ja-JP" altLang="en-US" sz="1500" b="1" dirty="0"/>
                        <a:t>火</a:t>
                      </a:r>
                    </a:p>
                  </a:txBody>
                  <a:tcPr marL="75200" marR="75200" marT="37600" marB="37600">
                    <a:solidFill>
                      <a:schemeClr val="bg1">
                        <a:lumMod val="95000"/>
                      </a:schemeClr>
                    </a:solidFill>
                  </a:tcPr>
                </a:tc>
                <a:tc>
                  <a:txBody>
                    <a:bodyPr/>
                    <a:lstStyle/>
                    <a:p>
                      <a:pPr algn="ctr"/>
                      <a:r>
                        <a:rPr kumimoji="1" lang="ja-JP" altLang="en-US" sz="1500" b="1" dirty="0"/>
                        <a:t>水</a:t>
                      </a:r>
                    </a:p>
                  </a:txBody>
                  <a:tcPr marL="75200" marR="75200" marT="37600" marB="37600">
                    <a:solidFill>
                      <a:schemeClr val="bg1">
                        <a:lumMod val="95000"/>
                      </a:schemeClr>
                    </a:solidFill>
                  </a:tcPr>
                </a:tc>
                <a:tc>
                  <a:txBody>
                    <a:bodyPr/>
                    <a:lstStyle/>
                    <a:p>
                      <a:pPr algn="ctr"/>
                      <a:r>
                        <a:rPr kumimoji="1" lang="ja-JP" altLang="en-US" sz="1500" b="1" dirty="0"/>
                        <a:t>木</a:t>
                      </a:r>
                    </a:p>
                  </a:txBody>
                  <a:tcPr marL="75200" marR="75200" marT="37600" marB="37600">
                    <a:solidFill>
                      <a:schemeClr val="bg1">
                        <a:lumMod val="95000"/>
                      </a:schemeClr>
                    </a:solidFill>
                  </a:tcPr>
                </a:tc>
                <a:tc>
                  <a:txBody>
                    <a:bodyPr/>
                    <a:lstStyle/>
                    <a:p>
                      <a:pPr algn="ctr"/>
                      <a:r>
                        <a:rPr kumimoji="1" lang="ja-JP" altLang="en-US" sz="1500" b="1" dirty="0"/>
                        <a:t>金</a:t>
                      </a:r>
                    </a:p>
                  </a:txBody>
                  <a:tcPr marL="75200" marR="75200" marT="37600" marB="37600">
                    <a:solidFill>
                      <a:schemeClr val="bg1">
                        <a:lumMod val="95000"/>
                      </a:schemeClr>
                    </a:solidFill>
                  </a:tcPr>
                </a:tc>
                <a:tc>
                  <a:txBody>
                    <a:bodyPr/>
                    <a:lstStyle/>
                    <a:p>
                      <a:pPr algn="ctr"/>
                      <a:r>
                        <a:rPr kumimoji="1" lang="ja-JP" altLang="en-US" sz="1500" b="1" dirty="0">
                          <a:solidFill>
                            <a:schemeClr val="accent5"/>
                          </a:solidFill>
                        </a:rPr>
                        <a:t>土</a:t>
                      </a:r>
                    </a:p>
                  </a:txBody>
                  <a:tcPr marL="75200" marR="75200" marT="37600" marB="37600">
                    <a:solidFill>
                      <a:schemeClr val="bg1">
                        <a:lumMod val="95000"/>
                      </a:schemeClr>
                    </a:solidFill>
                  </a:tcPr>
                </a:tc>
                <a:extLst>
                  <a:ext uri="{0D108BD9-81ED-4DB2-BD59-A6C34878D82A}">
                    <a16:rowId xmlns:a16="http://schemas.microsoft.com/office/drawing/2014/main" val="10000"/>
                  </a:ext>
                </a:extLst>
              </a:tr>
              <a:tr h="401069">
                <a:tc>
                  <a:txBody>
                    <a:bodyPr/>
                    <a:lstStyle/>
                    <a:p>
                      <a:pPr algn="ctr"/>
                      <a:r>
                        <a:rPr kumimoji="1" lang="en-US" altLang="ja-JP" sz="1500" dirty="0">
                          <a:solidFill>
                            <a:srgbClr val="FF0000"/>
                          </a:solidFill>
                        </a:rPr>
                        <a:t>1</a:t>
                      </a:r>
                    </a:p>
                    <a:p>
                      <a:pPr algn="ctr"/>
                      <a:r>
                        <a:rPr kumimoji="1" lang="ja-JP" altLang="en-US" sz="700" dirty="0">
                          <a:solidFill>
                            <a:srgbClr val="FF0000"/>
                          </a:solidFill>
                        </a:rPr>
                        <a:t>月次祭</a:t>
                      </a:r>
                    </a:p>
                  </a:txBody>
                  <a:tcPr marL="75200" marR="75200" marT="37600" marB="37600"/>
                </a:tc>
                <a:tc>
                  <a:txBody>
                    <a:bodyPr/>
                    <a:lstStyle/>
                    <a:p>
                      <a:pPr algn="ctr"/>
                      <a:r>
                        <a:rPr kumimoji="1" lang="en-US" altLang="ja-JP" sz="1500" dirty="0">
                          <a:solidFill>
                            <a:schemeClr val="tx1"/>
                          </a:solidFill>
                        </a:rPr>
                        <a:t>2</a:t>
                      </a:r>
                    </a:p>
                  </a:txBody>
                  <a:tcPr marL="75200" marR="75200" marT="37600" marB="37600"/>
                </a:tc>
                <a:tc>
                  <a:txBody>
                    <a:bodyPr/>
                    <a:lstStyle/>
                    <a:p>
                      <a:pPr algn="ctr"/>
                      <a:r>
                        <a:rPr kumimoji="1" lang="en-US" altLang="ja-JP" sz="1500" dirty="0">
                          <a:solidFill>
                            <a:schemeClr val="tx1"/>
                          </a:solidFill>
                        </a:rPr>
                        <a:t>3</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4</a:t>
                      </a: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chemeClr val="tx1"/>
                          </a:solidFill>
                        </a:rPr>
                        <a:t>5</a:t>
                      </a:r>
                    </a:p>
                  </a:txBody>
                  <a:tcPr marL="75200" marR="75200" marT="37600" marB="37600"/>
                </a:tc>
                <a:tc>
                  <a:txBody>
                    <a:bodyPr/>
                    <a:lstStyle/>
                    <a:p>
                      <a:pPr algn="ctr"/>
                      <a:r>
                        <a:rPr kumimoji="1" lang="en-US" altLang="ja-JP" sz="1500" dirty="0">
                          <a:solidFill>
                            <a:schemeClr val="tx1"/>
                          </a:solidFill>
                        </a:rPr>
                        <a:t>6</a:t>
                      </a:r>
                    </a:p>
                  </a:txBody>
                  <a:tcPr marL="75200" marR="75200" marT="37600" marB="37600"/>
                </a:tc>
                <a:tc>
                  <a:txBody>
                    <a:bodyPr/>
                    <a:lstStyle/>
                    <a:p>
                      <a:pPr algn="ctr"/>
                      <a:r>
                        <a:rPr kumimoji="1" lang="en-US" altLang="ja-JP" sz="1500" dirty="0">
                          <a:solidFill>
                            <a:srgbClr val="00B0F0"/>
                          </a:solidFill>
                        </a:rPr>
                        <a:t>7</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1"/>
                  </a:ext>
                </a:extLst>
              </a:tr>
              <a:tr h="400607">
                <a:tc>
                  <a:txBody>
                    <a:bodyPr/>
                    <a:lstStyle/>
                    <a:p>
                      <a:pPr algn="ctr"/>
                      <a:r>
                        <a:rPr kumimoji="1" lang="en-US" altLang="ja-JP" sz="1500" dirty="0">
                          <a:solidFill>
                            <a:srgbClr val="FF0000"/>
                          </a:solidFill>
                        </a:rPr>
                        <a:t>8</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rgbClr val="FF0000"/>
                          </a:solidFill>
                        </a:rPr>
                        <a:t>9</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10</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11</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12</a:t>
                      </a: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chemeClr val="tx1"/>
                          </a:solidFill>
                        </a:rPr>
                        <a:t>13</a:t>
                      </a:r>
                    </a:p>
                    <a:p>
                      <a:pPr algn="ctr"/>
                      <a:r>
                        <a:rPr kumimoji="1" lang="ja-JP" altLang="en-US" sz="700" dirty="0">
                          <a:solidFill>
                            <a:srgbClr val="FF0000"/>
                          </a:solidFill>
                        </a:rPr>
                        <a:t>盆祭</a:t>
                      </a:r>
                    </a:p>
                  </a:txBody>
                  <a:tcPr marL="75200" marR="75200" marT="37600" marB="37600"/>
                </a:tc>
                <a:tc>
                  <a:txBody>
                    <a:bodyPr/>
                    <a:lstStyle/>
                    <a:p>
                      <a:pPr algn="ctr"/>
                      <a:r>
                        <a:rPr kumimoji="1" lang="en-US" altLang="ja-JP" sz="1500" dirty="0">
                          <a:solidFill>
                            <a:srgbClr val="00B0F0"/>
                          </a:solidFill>
                        </a:rPr>
                        <a:t>14</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2"/>
                  </a:ext>
                </a:extLst>
              </a:tr>
              <a:tr h="400607">
                <a:tc>
                  <a:txBody>
                    <a:bodyPr/>
                    <a:lstStyle/>
                    <a:p>
                      <a:pPr algn="ctr"/>
                      <a:r>
                        <a:rPr kumimoji="1" lang="en-US" altLang="ja-JP" sz="1500" dirty="0">
                          <a:solidFill>
                            <a:srgbClr val="FF0000"/>
                          </a:solidFill>
                        </a:rPr>
                        <a:t>15</a:t>
                      </a:r>
                    </a:p>
                    <a:p>
                      <a:pPr algn="ctr"/>
                      <a:r>
                        <a:rPr kumimoji="1" lang="ja-JP" altLang="en-US" sz="500" dirty="0">
                          <a:solidFill>
                            <a:srgbClr val="FF0000"/>
                          </a:solidFill>
                        </a:rPr>
                        <a:t>人形感謝</a:t>
                      </a:r>
                      <a:endParaRPr kumimoji="1" lang="en-US" altLang="ja-JP" sz="500" dirty="0">
                        <a:solidFill>
                          <a:srgbClr val="FF0000"/>
                        </a:solidFill>
                      </a:endParaRPr>
                    </a:p>
                  </a:txBody>
                  <a:tcPr marL="75200" marR="75200" marT="37600" marB="37600"/>
                </a:tc>
                <a:tc>
                  <a:txBody>
                    <a:bodyPr/>
                    <a:lstStyle/>
                    <a:p>
                      <a:pPr algn="ctr"/>
                      <a:r>
                        <a:rPr kumimoji="1" lang="en-US" altLang="ja-JP" sz="1500" dirty="0">
                          <a:solidFill>
                            <a:schemeClr val="tx1"/>
                          </a:solidFill>
                        </a:rPr>
                        <a:t>16</a:t>
                      </a:r>
                    </a:p>
                  </a:txBody>
                  <a:tcPr marL="75200" marR="75200" marT="37600" marB="37600"/>
                </a:tc>
                <a:tc>
                  <a:txBody>
                    <a:bodyPr/>
                    <a:lstStyle/>
                    <a:p>
                      <a:pPr algn="ctr"/>
                      <a:r>
                        <a:rPr kumimoji="1" lang="en-US" altLang="ja-JP" sz="1500" dirty="0">
                          <a:solidFill>
                            <a:schemeClr val="tx1"/>
                          </a:solidFill>
                        </a:rPr>
                        <a:t>17</a:t>
                      </a:r>
                    </a:p>
                  </a:txBody>
                  <a:tcPr marL="75200" marR="75200" marT="37600" marB="37600"/>
                </a:tc>
                <a:tc>
                  <a:txBody>
                    <a:bodyPr/>
                    <a:lstStyle/>
                    <a:p>
                      <a:pPr algn="ctr"/>
                      <a:r>
                        <a:rPr kumimoji="1" lang="en-US" altLang="ja-JP" sz="1500" dirty="0">
                          <a:solidFill>
                            <a:schemeClr val="tx1"/>
                          </a:solidFill>
                        </a:rPr>
                        <a:t>18</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19</a:t>
                      </a:r>
                    </a:p>
                  </a:txBody>
                  <a:tcPr marL="75200" marR="75200" marT="37600" marB="37600"/>
                </a:tc>
                <a:tc>
                  <a:txBody>
                    <a:bodyPr/>
                    <a:lstStyle/>
                    <a:p>
                      <a:pPr algn="ctr"/>
                      <a:r>
                        <a:rPr kumimoji="1" lang="en-US" altLang="ja-JP" sz="1500" dirty="0">
                          <a:solidFill>
                            <a:schemeClr val="tx1"/>
                          </a:solidFill>
                        </a:rPr>
                        <a:t>20</a:t>
                      </a:r>
                    </a:p>
                  </a:txBody>
                  <a:tcPr marL="75200" marR="75200" marT="37600" marB="37600"/>
                </a:tc>
                <a:tc>
                  <a:txBody>
                    <a:bodyPr/>
                    <a:lstStyle/>
                    <a:p>
                      <a:pPr algn="ctr"/>
                      <a:r>
                        <a:rPr kumimoji="1" lang="en-US" altLang="ja-JP" sz="1500" dirty="0">
                          <a:solidFill>
                            <a:srgbClr val="00B0F0"/>
                          </a:solidFill>
                        </a:rPr>
                        <a:t>21</a:t>
                      </a:r>
                    </a:p>
                    <a:p>
                      <a:pPr algn="ctr"/>
                      <a:endParaRPr kumimoji="1" lang="ja-JP" altLang="en-US" sz="700" dirty="0">
                        <a:solidFill>
                          <a:srgbClr val="FF0000"/>
                        </a:solidFill>
                      </a:endParaRPr>
                    </a:p>
                  </a:txBody>
                  <a:tcPr marL="75200" marR="75200" marT="37600" marB="37600"/>
                </a:tc>
                <a:extLst>
                  <a:ext uri="{0D108BD9-81ED-4DB2-BD59-A6C34878D82A}">
                    <a16:rowId xmlns:a16="http://schemas.microsoft.com/office/drawing/2014/main" val="10003"/>
                  </a:ext>
                </a:extLst>
              </a:tr>
              <a:tr h="401069">
                <a:tc>
                  <a:txBody>
                    <a:bodyPr/>
                    <a:lstStyle/>
                    <a:p>
                      <a:pPr algn="ctr"/>
                      <a:r>
                        <a:rPr kumimoji="1" lang="en-US" altLang="ja-JP" sz="1500" dirty="0">
                          <a:solidFill>
                            <a:srgbClr val="FF0000"/>
                          </a:solidFill>
                        </a:rPr>
                        <a:t>22</a:t>
                      </a:r>
                    </a:p>
                  </a:txBody>
                  <a:tcPr marL="75200" marR="75200" marT="37600" marB="37600"/>
                </a:tc>
                <a:tc>
                  <a:txBody>
                    <a:bodyPr/>
                    <a:lstStyle/>
                    <a:p>
                      <a:pPr algn="ctr"/>
                      <a:r>
                        <a:rPr kumimoji="1" lang="en-US" altLang="ja-JP" sz="1500" dirty="0">
                          <a:solidFill>
                            <a:schemeClr val="tx1"/>
                          </a:solidFill>
                        </a:rPr>
                        <a:t>23</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24</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25</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26</a:t>
                      </a: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chemeClr val="tx1"/>
                          </a:solidFill>
                        </a:rPr>
                        <a:t>27</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accent5"/>
                          </a:solidFill>
                        </a:rPr>
                        <a:t>28</a:t>
                      </a:r>
                      <a:endParaRPr kumimoji="1" lang="ja-JP" altLang="en-US" sz="1500" dirty="0">
                        <a:solidFill>
                          <a:schemeClr val="accent5"/>
                        </a:solidFill>
                      </a:endParaRPr>
                    </a:p>
                  </a:txBody>
                  <a:tcPr marL="75200" marR="75200" marT="37600" marB="37600"/>
                </a:tc>
                <a:extLst>
                  <a:ext uri="{0D108BD9-81ED-4DB2-BD59-A6C34878D82A}">
                    <a16:rowId xmlns:a16="http://schemas.microsoft.com/office/drawing/2014/main" val="10004"/>
                  </a:ext>
                </a:extLst>
              </a:tr>
              <a:tr h="401069">
                <a:tc>
                  <a:txBody>
                    <a:bodyPr/>
                    <a:lstStyle/>
                    <a:p>
                      <a:pPr algn="ctr"/>
                      <a:r>
                        <a:rPr kumimoji="1" lang="en-US" altLang="ja-JP" sz="1500" dirty="0">
                          <a:solidFill>
                            <a:srgbClr val="FF0000"/>
                          </a:solidFill>
                        </a:rPr>
                        <a:t>29</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30</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31</a:t>
                      </a:r>
                      <a:endParaRPr kumimoji="1" lang="ja-JP" altLang="en-US" sz="1500" dirty="0">
                        <a:solidFill>
                          <a:schemeClr val="tx1"/>
                        </a:solidFill>
                      </a:endParaRPr>
                    </a:p>
                  </a:txBody>
                  <a:tcPr marL="75200" marR="75200" marT="37600" marB="37600"/>
                </a:tc>
                <a:tc>
                  <a:txBody>
                    <a:bodyPr/>
                    <a:lstStyle/>
                    <a:p>
                      <a:pPr algn="ctr"/>
                      <a:endParaRPr kumimoji="1" lang="ja-JP" altLang="en-US" sz="500" dirty="0">
                        <a:solidFill>
                          <a:schemeClr val="tx1"/>
                        </a:solidFill>
                      </a:endParaRPr>
                    </a:p>
                  </a:txBody>
                  <a:tcPr marL="75200" marR="75200" marT="37600" marB="37600">
                    <a:noFill/>
                  </a:tcPr>
                </a:tc>
                <a:tc>
                  <a:txBody>
                    <a:bodyPr/>
                    <a:lstStyle/>
                    <a:p>
                      <a:pPr algn="ctr"/>
                      <a:endParaRPr kumimoji="1" lang="ja-JP" altLang="en-US" sz="500" dirty="0">
                        <a:solidFill>
                          <a:schemeClr val="tx1"/>
                        </a:solidFill>
                      </a:endParaRPr>
                    </a:p>
                  </a:txBody>
                  <a:tcPr marL="75200" marR="75200" marT="37600" marB="37600">
                    <a:noFill/>
                  </a:tcPr>
                </a:tc>
                <a:tc>
                  <a:txBody>
                    <a:bodyPr/>
                    <a:lstStyle/>
                    <a:p>
                      <a:pPr algn="ctr"/>
                      <a:endParaRPr kumimoji="1" lang="ja-JP" altLang="en-US" sz="1500" dirty="0">
                        <a:solidFill>
                          <a:schemeClr val="tx1"/>
                        </a:solidFill>
                      </a:endParaRPr>
                    </a:p>
                  </a:txBody>
                  <a:tcPr marL="75200" marR="75200" marT="37600" marB="37600"/>
                </a:tc>
                <a:tc>
                  <a:txBody>
                    <a:bodyPr/>
                    <a:lstStyle/>
                    <a:p>
                      <a:pPr algn="ctr"/>
                      <a:endParaRPr kumimoji="1" lang="ja-JP" altLang="en-US" sz="1500" dirty="0">
                        <a:solidFill>
                          <a:schemeClr val="accent5"/>
                        </a:solidFill>
                      </a:endParaRPr>
                    </a:p>
                  </a:txBody>
                  <a:tcPr marL="75200" marR="75200" marT="37600" marB="37600"/>
                </a:tc>
                <a:extLst>
                  <a:ext uri="{0D108BD9-81ED-4DB2-BD59-A6C34878D82A}">
                    <a16:rowId xmlns:a16="http://schemas.microsoft.com/office/drawing/2014/main" val="10005"/>
                  </a:ext>
                </a:extLst>
              </a:tr>
            </a:tbl>
          </a:graphicData>
        </a:graphic>
      </p:graphicFrame>
      <p:graphicFrame>
        <p:nvGraphicFramePr>
          <p:cNvPr id="19" name="コンテンツ プレースホルダー 3">
            <a:extLst>
              <a:ext uri="{FF2B5EF4-FFF2-40B4-BE49-F238E27FC236}">
                <a16:creationId xmlns:a16="http://schemas.microsoft.com/office/drawing/2014/main" id="{E073E717-4E3D-4408-B804-5758C6FC905B}"/>
              </a:ext>
            </a:extLst>
          </p:cNvPr>
          <p:cNvGraphicFramePr>
            <a:graphicFrameLocks/>
          </p:cNvGraphicFramePr>
          <p:nvPr>
            <p:extLst>
              <p:ext uri="{D42A27DB-BD31-4B8C-83A1-F6EECF244321}">
                <p14:modId xmlns:p14="http://schemas.microsoft.com/office/powerpoint/2010/main" val="260016232"/>
              </p:ext>
            </p:extLst>
          </p:nvPr>
        </p:nvGraphicFramePr>
        <p:xfrm>
          <a:off x="4967809" y="3717032"/>
          <a:ext cx="3060575" cy="2414439"/>
        </p:xfrm>
        <a:graphic>
          <a:graphicData uri="http://schemas.openxmlformats.org/drawingml/2006/table">
            <a:tbl>
              <a:tblPr firstRow="1" bandRow="1">
                <a:tableStyleId>{5940675A-B579-460E-94D1-54222C63F5DA}</a:tableStyleId>
              </a:tblPr>
              <a:tblGrid>
                <a:gridCol w="437225">
                  <a:extLst>
                    <a:ext uri="{9D8B030D-6E8A-4147-A177-3AD203B41FA5}">
                      <a16:colId xmlns:a16="http://schemas.microsoft.com/office/drawing/2014/main" val="20000"/>
                    </a:ext>
                  </a:extLst>
                </a:gridCol>
                <a:gridCol w="437225">
                  <a:extLst>
                    <a:ext uri="{9D8B030D-6E8A-4147-A177-3AD203B41FA5}">
                      <a16:colId xmlns:a16="http://schemas.microsoft.com/office/drawing/2014/main" val="20001"/>
                    </a:ext>
                  </a:extLst>
                </a:gridCol>
                <a:gridCol w="437225">
                  <a:extLst>
                    <a:ext uri="{9D8B030D-6E8A-4147-A177-3AD203B41FA5}">
                      <a16:colId xmlns:a16="http://schemas.microsoft.com/office/drawing/2014/main" val="20002"/>
                    </a:ext>
                  </a:extLst>
                </a:gridCol>
                <a:gridCol w="437225">
                  <a:extLst>
                    <a:ext uri="{9D8B030D-6E8A-4147-A177-3AD203B41FA5}">
                      <a16:colId xmlns:a16="http://schemas.microsoft.com/office/drawing/2014/main" val="20003"/>
                    </a:ext>
                  </a:extLst>
                </a:gridCol>
                <a:gridCol w="437225">
                  <a:extLst>
                    <a:ext uri="{9D8B030D-6E8A-4147-A177-3AD203B41FA5}">
                      <a16:colId xmlns:a16="http://schemas.microsoft.com/office/drawing/2014/main" val="20004"/>
                    </a:ext>
                  </a:extLst>
                </a:gridCol>
                <a:gridCol w="437225">
                  <a:extLst>
                    <a:ext uri="{9D8B030D-6E8A-4147-A177-3AD203B41FA5}">
                      <a16:colId xmlns:a16="http://schemas.microsoft.com/office/drawing/2014/main" val="20005"/>
                    </a:ext>
                  </a:extLst>
                </a:gridCol>
                <a:gridCol w="437225">
                  <a:extLst>
                    <a:ext uri="{9D8B030D-6E8A-4147-A177-3AD203B41FA5}">
                      <a16:colId xmlns:a16="http://schemas.microsoft.com/office/drawing/2014/main" val="20006"/>
                    </a:ext>
                  </a:extLst>
                </a:gridCol>
              </a:tblGrid>
              <a:tr h="400607">
                <a:tc>
                  <a:txBody>
                    <a:bodyPr/>
                    <a:lstStyle/>
                    <a:p>
                      <a:pPr algn="ctr"/>
                      <a:r>
                        <a:rPr kumimoji="1" lang="ja-JP" altLang="en-US" sz="1500" b="1" dirty="0">
                          <a:solidFill>
                            <a:srgbClr val="FF0000"/>
                          </a:solidFill>
                        </a:rPr>
                        <a:t>日</a:t>
                      </a:r>
                      <a:endParaRPr kumimoji="1" lang="en-US" altLang="ja-JP" sz="1500" b="1" dirty="0">
                        <a:solidFill>
                          <a:srgbClr val="FF0000"/>
                        </a:solidFill>
                      </a:endParaRPr>
                    </a:p>
                  </a:txBody>
                  <a:tcPr marL="75200" marR="75200" marT="37600" marB="37600">
                    <a:solidFill>
                      <a:schemeClr val="bg1">
                        <a:lumMod val="95000"/>
                      </a:schemeClr>
                    </a:solidFill>
                  </a:tcPr>
                </a:tc>
                <a:tc>
                  <a:txBody>
                    <a:bodyPr/>
                    <a:lstStyle/>
                    <a:p>
                      <a:pPr algn="ctr"/>
                      <a:r>
                        <a:rPr kumimoji="1" lang="ja-JP" altLang="en-US" sz="1500" b="1" dirty="0"/>
                        <a:t>月</a:t>
                      </a:r>
                    </a:p>
                  </a:txBody>
                  <a:tcPr marL="75200" marR="75200" marT="37600" marB="37600">
                    <a:solidFill>
                      <a:schemeClr val="bg1">
                        <a:lumMod val="95000"/>
                      </a:schemeClr>
                    </a:solidFill>
                  </a:tcPr>
                </a:tc>
                <a:tc>
                  <a:txBody>
                    <a:bodyPr/>
                    <a:lstStyle/>
                    <a:p>
                      <a:pPr algn="ctr"/>
                      <a:r>
                        <a:rPr kumimoji="1" lang="ja-JP" altLang="en-US" sz="1500" b="1" dirty="0"/>
                        <a:t>火</a:t>
                      </a:r>
                    </a:p>
                  </a:txBody>
                  <a:tcPr marL="75200" marR="75200" marT="37600" marB="37600">
                    <a:solidFill>
                      <a:schemeClr val="bg1">
                        <a:lumMod val="95000"/>
                      </a:schemeClr>
                    </a:solidFill>
                  </a:tcPr>
                </a:tc>
                <a:tc>
                  <a:txBody>
                    <a:bodyPr/>
                    <a:lstStyle/>
                    <a:p>
                      <a:pPr algn="ctr"/>
                      <a:r>
                        <a:rPr kumimoji="1" lang="ja-JP" altLang="en-US" sz="1500" b="1" dirty="0"/>
                        <a:t>水</a:t>
                      </a:r>
                    </a:p>
                  </a:txBody>
                  <a:tcPr marL="75200" marR="75200" marT="37600" marB="37600">
                    <a:solidFill>
                      <a:schemeClr val="bg1">
                        <a:lumMod val="95000"/>
                      </a:schemeClr>
                    </a:solidFill>
                  </a:tcPr>
                </a:tc>
                <a:tc>
                  <a:txBody>
                    <a:bodyPr/>
                    <a:lstStyle/>
                    <a:p>
                      <a:pPr algn="ctr"/>
                      <a:r>
                        <a:rPr kumimoji="1" lang="ja-JP" altLang="en-US" sz="1500" b="1" dirty="0"/>
                        <a:t>木</a:t>
                      </a:r>
                    </a:p>
                  </a:txBody>
                  <a:tcPr marL="75200" marR="75200" marT="37600" marB="37600">
                    <a:solidFill>
                      <a:schemeClr val="bg1">
                        <a:lumMod val="95000"/>
                      </a:schemeClr>
                    </a:solidFill>
                  </a:tcPr>
                </a:tc>
                <a:tc>
                  <a:txBody>
                    <a:bodyPr/>
                    <a:lstStyle/>
                    <a:p>
                      <a:pPr algn="ctr"/>
                      <a:r>
                        <a:rPr kumimoji="1" lang="ja-JP" altLang="en-US" sz="1500" b="1" dirty="0"/>
                        <a:t>金</a:t>
                      </a:r>
                    </a:p>
                  </a:txBody>
                  <a:tcPr marL="75200" marR="75200" marT="37600" marB="37600">
                    <a:solidFill>
                      <a:schemeClr val="bg1">
                        <a:lumMod val="95000"/>
                      </a:schemeClr>
                    </a:solidFill>
                  </a:tcPr>
                </a:tc>
                <a:tc>
                  <a:txBody>
                    <a:bodyPr/>
                    <a:lstStyle/>
                    <a:p>
                      <a:pPr algn="ctr"/>
                      <a:r>
                        <a:rPr kumimoji="1" lang="ja-JP" altLang="en-US" sz="1500" b="1" dirty="0">
                          <a:solidFill>
                            <a:schemeClr val="accent5"/>
                          </a:solidFill>
                        </a:rPr>
                        <a:t>土</a:t>
                      </a:r>
                    </a:p>
                  </a:txBody>
                  <a:tcPr marL="75200" marR="75200" marT="37600" marB="37600">
                    <a:solidFill>
                      <a:schemeClr val="bg1">
                        <a:lumMod val="95000"/>
                      </a:schemeClr>
                    </a:solidFill>
                  </a:tcPr>
                </a:tc>
                <a:extLst>
                  <a:ext uri="{0D108BD9-81ED-4DB2-BD59-A6C34878D82A}">
                    <a16:rowId xmlns:a16="http://schemas.microsoft.com/office/drawing/2014/main" val="10000"/>
                  </a:ext>
                </a:extLst>
              </a:tr>
              <a:tr h="401069">
                <a:tc>
                  <a:txBody>
                    <a:bodyPr/>
                    <a:lstStyle/>
                    <a:p>
                      <a:pPr algn="ctr"/>
                      <a:endParaRPr kumimoji="1" lang="ja-JP" altLang="en-US" sz="700" dirty="0">
                        <a:solidFill>
                          <a:srgbClr val="FF0000"/>
                        </a:solidFill>
                      </a:endParaRPr>
                    </a:p>
                  </a:txBody>
                  <a:tcPr marL="75200" marR="75200" marT="37600" marB="37600"/>
                </a:tc>
                <a:tc>
                  <a:txBody>
                    <a:bodyPr/>
                    <a:lstStyle/>
                    <a:p>
                      <a:pPr algn="ctr"/>
                      <a:endParaRPr kumimoji="1" lang="en-US" altLang="ja-JP" sz="1500" dirty="0">
                        <a:solidFill>
                          <a:schemeClr val="tx1"/>
                        </a:solidFill>
                      </a:endParaRPr>
                    </a:p>
                  </a:txBody>
                  <a:tcPr marL="75200" marR="75200" marT="37600" marB="37600"/>
                </a:tc>
                <a:tc>
                  <a:txBody>
                    <a:bodyPr/>
                    <a:lstStyle/>
                    <a:p>
                      <a:pPr algn="ct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1</a:t>
                      </a:r>
                    </a:p>
                    <a:p>
                      <a:pPr algn="ctr"/>
                      <a:r>
                        <a:rPr kumimoji="1" lang="ja-JP" altLang="en-US" sz="700" dirty="0">
                          <a:solidFill>
                            <a:srgbClr val="FF0000"/>
                          </a:solidFill>
                        </a:rPr>
                        <a:t>月次祭</a:t>
                      </a:r>
                    </a:p>
                  </a:txBody>
                  <a:tcPr marL="75200" marR="75200" marT="37600" marB="37600">
                    <a:noFill/>
                  </a:tcPr>
                </a:tc>
                <a:tc>
                  <a:txBody>
                    <a:bodyPr/>
                    <a:lstStyle/>
                    <a:p>
                      <a:pPr algn="ctr"/>
                      <a:r>
                        <a:rPr kumimoji="1" lang="en-US" altLang="ja-JP" sz="1500" dirty="0">
                          <a:solidFill>
                            <a:schemeClr val="tx1"/>
                          </a:solidFill>
                        </a:rPr>
                        <a:t>2</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3</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4</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1"/>
                  </a:ext>
                </a:extLst>
              </a:tr>
              <a:tr h="400607">
                <a:tc>
                  <a:txBody>
                    <a:bodyPr/>
                    <a:lstStyle/>
                    <a:p>
                      <a:pPr algn="ctr"/>
                      <a:r>
                        <a:rPr kumimoji="1" lang="en-US" altLang="ja-JP" sz="1500" dirty="0">
                          <a:solidFill>
                            <a:srgbClr val="FF0000"/>
                          </a:solidFill>
                        </a:rPr>
                        <a:t>5</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6</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7</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8</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9</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10</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11</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2"/>
                  </a:ext>
                </a:extLst>
              </a:tr>
              <a:tr h="400607">
                <a:tc>
                  <a:txBody>
                    <a:bodyPr/>
                    <a:lstStyle/>
                    <a:p>
                      <a:pPr algn="ctr"/>
                      <a:r>
                        <a:rPr kumimoji="1" lang="en-US" altLang="ja-JP" sz="1500" dirty="0">
                          <a:solidFill>
                            <a:srgbClr val="FF0000"/>
                          </a:solidFill>
                        </a:rPr>
                        <a:t>12</a:t>
                      </a:r>
                    </a:p>
                  </a:txBody>
                  <a:tcPr marL="75200" marR="75200" marT="37600" marB="37600"/>
                </a:tc>
                <a:tc>
                  <a:txBody>
                    <a:bodyPr/>
                    <a:lstStyle/>
                    <a:p>
                      <a:pPr algn="ctr"/>
                      <a:r>
                        <a:rPr kumimoji="1" lang="en-US" altLang="ja-JP" sz="1500" dirty="0">
                          <a:solidFill>
                            <a:schemeClr val="tx1"/>
                          </a:solidFill>
                        </a:rPr>
                        <a:t>13</a:t>
                      </a:r>
                    </a:p>
                  </a:txBody>
                  <a:tcPr marL="75200" marR="75200" marT="37600" marB="37600"/>
                </a:tc>
                <a:tc>
                  <a:txBody>
                    <a:bodyPr/>
                    <a:lstStyle/>
                    <a:p>
                      <a:pPr algn="ctr"/>
                      <a:r>
                        <a:rPr kumimoji="1" lang="en-US" altLang="ja-JP" sz="1500" dirty="0">
                          <a:solidFill>
                            <a:schemeClr val="tx1"/>
                          </a:solidFill>
                        </a:rPr>
                        <a:t>14</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15</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16</a:t>
                      </a:r>
                    </a:p>
                    <a:p>
                      <a:pPr algn="ctr"/>
                      <a:r>
                        <a:rPr kumimoji="1" lang="ja-JP" altLang="en-US" sz="500" dirty="0">
                          <a:solidFill>
                            <a:srgbClr val="FF0000"/>
                          </a:solidFill>
                        </a:rPr>
                        <a:t>人形感謝</a:t>
                      </a:r>
                    </a:p>
                  </a:txBody>
                  <a:tcPr marL="75200" marR="75200" marT="37600" marB="37600"/>
                </a:tc>
                <a:tc>
                  <a:txBody>
                    <a:bodyPr/>
                    <a:lstStyle/>
                    <a:p>
                      <a:pPr algn="ctr"/>
                      <a:r>
                        <a:rPr kumimoji="1" lang="en-US" altLang="ja-JP" sz="1500" dirty="0">
                          <a:solidFill>
                            <a:schemeClr val="tx1"/>
                          </a:solidFill>
                        </a:rPr>
                        <a:t>17</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rgbClr val="00B0F0"/>
                          </a:solidFill>
                        </a:rPr>
                        <a:t>18</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3"/>
                  </a:ext>
                </a:extLst>
              </a:tr>
              <a:tr h="401069">
                <a:tc>
                  <a:txBody>
                    <a:bodyPr/>
                    <a:lstStyle/>
                    <a:p>
                      <a:pPr algn="ctr"/>
                      <a:r>
                        <a:rPr kumimoji="1" lang="en-US" altLang="ja-JP" sz="1500" dirty="0">
                          <a:solidFill>
                            <a:srgbClr val="FF0000"/>
                          </a:solidFill>
                        </a:rPr>
                        <a:t>19</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rgbClr val="FF0000"/>
                          </a:solidFill>
                        </a:rPr>
                        <a:t>20</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21</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22</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rgbClr val="FF0000"/>
                          </a:solidFill>
                        </a:rPr>
                        <a:t>23</a:t>
                      </a:r>
                      <a:endParaRPr kumimoji="1" lang="ja-JP" altLang="en-US" sz="1500" dirty="0">
                        <a:solidFill>
                          <a:srgbClr val="FF0000"/>
                        </a:solidFill>
                      </a:endParaRPr>
                    </a:p>
                  </a:txBody>
                  <a:tcPr marL="75200" marR="75200" marT="37600" marB="37600">
                    <a:noFill/>
                  </a:tcPr>
                </a:tc>
                <a:tc>
                  <a:txBody>
                    <a:bodyPr/>
                    <a:lstStyle/>
                    <a:p>
                      <a:pPr algn="ctr"/>
                      <a:r>
                        <a:rPr kumimoji="1" lang="en-US" altLang="ja-JP" sz="1500" dirty="0">
                          <a:solidFill>
                            <a:schemeClr val="tx1"/>
                          </a:solidFill>
                        </a:rPr>
                        <a:t>24</a:t>
                      </a:r>
                      <a:endParaRPr kumimoji="1" lang="ja-JP" altLang="en-US" sz="1500" dirty="0">
                        <a:solidFill>
                          <a:schemeClr val="tx1"/>
                        </a:solidFill>
                      </a:endParaRPr>
                    </a:p>
                  </a:txBody>
                  <a:tcPr marL="75200" marR="75200" marT="37600" marB="37600">
                    <a:noFill/>
                  </a:tcPr>
                </a:tc>
                <a:tc>
                  <a:txBody>
                    <a:bodyPr/>
                    <a:lstStyle/>
                    <a:p>
                      <a:pPr algn="ctr"/>
                      <a:r>
                        <a:rPr kumimoji="1" lang="en-US" altLang="ja-JP" sz="1500" dirty="0">
                          <a:solidFill>
                            <a:srgbClr val="00B0F0"/>
                          </a:solidFill>
                        </a:rPr>
                        <a:t>25</a:t>
                      </a: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4"/>
                  </a:ext>
                </a:extLst>
              </a:tr>
              <a:tr h="401069">
                <a:tc>
                  <a:txBody>
                    <a:bodyPr/>
                    <a:lstStyle/>
                    <a:p>
                      <a:pPr algn="ctr"/>
                      <a:r>
                        <a:rPr kumimoji="1" lang="en-US" altLang="ja-JP" sz="1500" dirty="0">
                          <a:solidFill>
                            <a:srgbClr val="FF0000"/>
                          </a:solidFill>
                        </a:rPr>
                        <a:t>26</a:t>
                      </a:r>
                      <a:endParaRPr kumimoji="1" lang="ja-JP" altLang="en-US" sz="1500" dirty="0">
                        <a:solidFill>
                          <a:srgbClr val="FF0000"/>
                        </a:solidFill>
                      </a:endParaRPr>
                    </a:p>
                  </a:txBody>
                  <a:tcPr marL="75200" marR="75200" marT="37600" marB="37600"/>
                </a:tc>
                <a:tc>
                  <a:txBody>
                    <a:bodyPr/>
                    <a:lstStyle/>
                    <a:p>
                      <a:pPr algn="ctr"/>
                      <a:r>
                        <a:rPr kumimoji="1" lang="en-US" altLang="ja-JP" sz="1500" dirty="0">
                          <a:solidFill>
                            <a:schemeClr val="tx1"/>
                          </a:solidFill>
                        </a:rPr>
                        <a:t>27</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28</a:t>
                      </a:r>
                      <a:endParaRPr kumimoji="1" lang="ja-JP" altLang="en-US" sz="1500" dirty="0">
                        <a:solidFill>
                          <a:schemeClr val="tx1"/>
                        </a:solidFill>
                      </a:endParaRPr>
                    </a:p>
                  </a:txBody>
                  <a:tcPr marL="75200" marR="75200" marT="37600" marB="37600"/>
                </a:tc>
                <a:tc>
                  <a:txBody>
                    <a:bodyPr/>
                    <a:lstStyle/>
                    <a:p>
                      <a:pPr algn="ctr"/>
                      <a:r>
                        <a:rPr kumimoji="1" lang="en-US" altLang="ja-JP" sz="1500" dirty="0">
                          <a:solidFill>
                            <a:schemeClr val="tx1"/>
                          </a:solidFill>
                        </a:rPr>
                        <a:t>29</a:t>
                      </a:r>
                      <a:endParaRPr kumimoji="1" lang="ja-JP" altLang="en-US" sz="1500" dirty="0">
                        <a:solidFill>
                          <a:schemeClr val="tx1"/>
                        </a:solidFill>
                      </a:endParaRPr>
                    </a:p>
                  </a:txBody>
                  <a:tcPr marL="75200" marR="75200" marT="37600" marB="37600">
                    <a:solidFill>
                      <a:srgbClr val="92D050"/>
                    </a:solidFill>
                  </a:tcPr>
                </a:tc>
                <a:tc>
                  <a:txBody>
                    <a:bodyPr/>
                    <a:lstStyle/>
                    <a:p>
                      <a:pPr algn="ctr"/>
                      <a:r>
                        <a:rPr kumimoji="1" lang="en-US" altLang="ja-JP" sz="1500" dirty="0">
                          <a:solidFill>
                            <a:schemeClr val="tx1"/>
                          </a:solidFill>
                        </a:rPr>
                        <a:t>30</a:t>
                      </a:r>
                      <a:endParaRPr kumimoji="1" lang="ja-JP" altLang="en-US" sz="1500" dirty="0">
                        <a:solidFill>
                          <a:schemeClr val="tx1"/>
                        </a:solidFill>
                      </a:endParaRPr>
                    </a:p>
                  </a:txBody>
                  <a:tcPr marL="75200" marR="75200" marT="37600" marB="37600"/>
                </a:tc>
                <a:tc>
                  <a:txBody>
                    <a:bodyPr/>
                    <a:lstStyle/>
                    <a:p>
                      <a:pPr algn="ctr"/>
                      <a:endParaRPr kumimoji="1" lang="ja-JP" altLang="en-US" sz="1500" dirty="0">
                        <a:solidFill>
                          <a:schemeClr val="tx1"/>
                        </a:solidFill>
                      </a:endParaRPr>
                    </a:p>
                  </a:txBody>
                  <a:tcPr marL="75200" marR="75200" marT="37600" marB="37600"/>
                </a:tc>
                <a:tc>
                  <a:txBody>
                    <a:bodyPr/>
                    <a:lstStyle/>
                    <a:p>
                      <a:pPr algn="ctr"/>
                      <a:endParaRPr kumimoji="1" lang="ja-JP" altLang="en-US" sz="1500" dirty="0">
                        <a:solidFill>
                          <a:srgbClr val="00B0F0"/>
                        </a:solidFill>
                      </a:endParaRPr>
                    </a:p>
                  </a:txBody>
                  <a:tcPr marL="75200" marR="75200" marT="37600" marB="3760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475794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2411</TotalTime>
  <Words>399</Words>
  <Application>Microsoft Office PowerPoint</Application>
  <PresentationFormat>画面に合わせる (4:3)</PresentationFormat>
  <Paragraphs>186</Paragraphs>
  <Slides>2</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Calibri</vt:lpstr>
      <vt:lpstr>Office ​​テーマ</vt:lpstr>
      <vt:lpstr>社務時間のお知らせ</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社務日のお知らせ</dc:title>
  <dc:creator>FJ-USER</dc:creator>
  <cp:lastModifiedBy>kaneumi inari</cp:lastModifiedBy>
  <cp:revision>104</cp:revision>
  <cp:lastPrinted>2021-06-01T05:39:45Z</cp:lastPrinted>
  <dcterms:created xsi:type="dcterms:W3CDTF">2018-03-19T01:09:55Z</dcterms:created>
  <dcterms:modified xsi:type="dcterms:W3CDTF">2021-06-01T05:40:19Z</dcterms:modified>
</cp:coreProperties>
</file>